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256" r:id="rId2"/>
    <p:sldId id="257" r:id="rId3"/>
    <p:sldId id="269" r:id="rId4"/>
    <p:sldId id="274" r:id="rId5"/>
    <p:sldId id="278" r:id="rId6"/>
    <p:sldId id="273" r:id="rId7"/>
    <p:sldId id="311" r:id="rId8"/>
    <p:sldId id="312" r:id="rId9"/>
    <p:sldId id="275" r:id="rId10"/>
    <p:sldId id="276" r:id="rId11"/>
    <p:sldId id="313" r:id="rId12"/>
    <p:sldId id="277" r:id="rId13"/>
    <p:sldId id="314" r:id="rId14"/>
    <p:sldId id="271" r:id="rId15"/>
    <p:sldId id="347" r:id="rId16"/>
    <p:sldId id="315" r:id="rId17"/>
    <p:sldId id="316" r:id="rId18"/>
    <p:sldId id="317" r:id="rId19"/>
    <p:sldId id="286" r:id="rId20"/>
    <p:sldId id="344" r:id="rId21"/>
    <p:sldId id="318" r:id="rId22"/>
    <p:sldId id="319" r:id="rId23"/>
    <p:sldId id="270" r:id="rId24"/>
    <p:sldId id="345" r:id="rId25"/>
    <p:sldId id="340" r:id="rId26"/>
    <p:sldId id="322" r:id="rId27"/>
    <p:sldId id="323" r:id="rId28"/>
    <p:sldId id="321" r:id="rId29"/>
    <p:sldId id="290" r:id="rId30"/>
    <p:sldId id="326" r:id="rId31"/>
    <p:sldId id="294" r:id="rId32"/>
    <p:sldId id="333" r:id="rId33"/>
    <p:sldId id="329" r:id="rId34"/>
    <p:sldId id="292" r:id="rId35"/>
    <p:sldId id="338" r:id="rId36"/>
    <p:sldId id="307" r:id="rId37"/>
    <p:sldId id="330" r:id="rId38"/>
    <p:sldId id="305" r:id="rId39"/>
    <p:sldId id="331" r:id="rId40"/>
    <p:sldId id="346" r:id="rId41"/>
    <p:sldId id="308" r:id="rId42"/>
    <p:sldId id="304" r:id="rId43"/>
    <p:sldId id="303" r:id="rId44"/>
    <p:sldId id="336" r:id="rId45"/>
    <p:sldId id="348" r:id="rId46"/>
    <p:sldId id="291" r:id="rId47"/>
    <p:sldId id="293" r:id="rId48"/>
    <p:sldId id="324" r:id="rId49"/>
    <p:sldId id="309" r:id="rId50"/>
    <p:sldId id="320" r:id="rId51"/>
    <p:sldId id="337" r:id="rId52"/>
    <p:sldId id="306" r:id="rId53"/>
    <p:sldId id="343" r:id="rId54"/>
    <p:sldId id="341" r:id="rId55"/>
    <p:sldId id="301" r:id="rId56"/>
    <p:sldId id="302" r:id="rId57"/>
    <p:sldId id="332" r:id="rId58"/>
    <p:sldId id="335" r:id="rId59"/>
    <p:sldId id="328" r:id="rId60"/>
    <p:sldId id="310" r:id="rId61"/>
    <p:sldId id="325" r:id="rId62"/>
    <p:sldId id="285" r:id="rId63"/>
    <p:sldId id="288" r:id="rId64"/>
    <p:sldId id="295" r:id="rId65"/>
    <p:sldId id="296" r:id="rId66"/>
    <p:sldId id="297" r:id="rId67"/>
    <p:sldId id="298" r:id="rId68"/>
    <p:sldId id="299" r:id="rId69"/>
    <p:sldId id="300" r:id="rId70"/>
    <p:sldId id="342" r:id="rId71"/>
    <p:sldId id="280" r:id="rId72"/>
    <p:sldId id="281" r:id="rId73"/>
    <p:sldId id="282" r:id="rId74"/>
    <p:sldId id="283" r:id="rId75"/>
    <p:sldId id="339" r:id="rId76"/>
    <p:sldId id="268" r:id="rId7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D9B"/>
    <a:srgbClr val="5CC5FF"/>
    <a:srgbClr val="4ABEFF"/>
    <a:srgbClr val="00072E"/>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9" autoAdjust="0"/>
    <p:restoredTop sz="90871" autoAdjust="0"/>
  </p:normalViewPr>
  <p:slideViewPr>
    <p:cSldViewPr>
      <p:cViewPr>
        <p:scale>
          <a:sx n="100" d="100"/>
          <a:sy n="100" d="100"/>
        </p:scale>
        <p:origin x="-13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70</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cyc.co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easyhashing.com/e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heverge.com/2017/5/25/15689462/alphago-ke-jie-game-2-result-google-deepmind-china" TargetMode="External"/><Relationship Id="rId2" Type="http://schemas.openxmlformats.org/officeDocument/2006/relationships/hyperlink" Target="https://arxiv.org/abs/1312.5602"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etflix_Prize"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hyperlink" Target="https://thenextweb.com/apps/2014/12/04/ibms-watson-powered-analytics-platform-now-open-everyone/" TargetMode="External"/><Relationship Id="rId4" Type="http://schemas.openxmlformats.org/officeDocument/2006/relationships/hyperlink" Target="https://www.netflixprize.com/leaderboar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techjuice.pk/this-school-scans-classrooms-every-30-seconds-through-facial-recognition-technology" TargetMode="External"/><Relationship Id="rId2" Type="http://schemas.openxmlformats.org/officeDocument/2006/relationships/hyperlink" Target="http://www.telegraph.co.uk/news/2017/03/20/beijing-park-uses-face-recognition-software-wipe-toilet-paper/" TargetMode="Externa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qz.com/1356503/how-to-dodge-wechats-image-censorship-according-to-citizen-la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cmp.com/news/hong-kong/community/article/2132892/hong-kong-bus-crash-survivor-describes-horror-acciden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businessinsider.com/self-driving-cars-already-deciding-who-to-kill-2016-12" TargetMode="External"/><Relationship Id="rId2" Type="http://schemas.openxmlformats.org/officeDocument/2006/relationships/hyperlink" Target="http://fortune.com/2016/10/15/mercedes-self-driving-car-ethic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newswire.com/news-releases/fico-machine-learning-algorithms-improve-card-not-present-fraud-detection-by-30-300529629.html" TargetMode="External"/><Relationship Id="rId2" Type="http://schemas.openxmlformats.org/officeDocument/2006/relationships/hyperlink" Target="http://fortune.com/2017/06/29/instagram-artificial-intelligence-offensive-comments/" TargetMode="External"/><Relationship Id="rId1" Type="http://schemas.openxmlformats.org/officeDocument/2006/relationships/slideLayout" Target="../slideLayouts/slideLayout7.xml"/><Relationship Id="rId4" Type="http://schemas.openxmlformats.org/officeDocument/2006/relationships/hyperlink" Target="https://www.mediapost.com/publications/article/308948/amazon-patent-hangs-advertising-on-real-time-updat.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theinitium.com/article/20180522-mainland-data-annotator/"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using-unsupervised-learning-to-plan-a-paris-vacation-geo-location-clustering-d0337b4210de" TargetMode="External"/><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cUlzuQ27iQ" TargetMode="External"/><Relationship Id="rId2" Type="http://schemas.openxmlformats.org/officeDocument/2006/relationships/hyperlink" Target="https://blog.patternbuilders.com/2011/03/02/tales-of-beers-and-diapers/" TargetMode="Externa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www.youtube.com/watch?v=vPcJEFFWN_k&amp;t=18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numer.ai/learn"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mahout.apache.org/" TargetMode="External"/><Relationship Id="rId2" Type="http://schemas.openxmlformats.org/officeDocument/2006/relationships/hyperlink" Target="https://www.cs.waikato.ac.nz/ml/weka/" TargetMode="External"/><Relationship Id="rId1" Type="http://schemas.openxmlformats.org/officeDocument/2006/relationships/slideLayout" Target="../slideLayouts/slideLayout7.xml"/><Relationship Id="rId6" Type="http://schemas.openxmlformats.org/officeDocument/2006/relationships/hyperlink" Target="http://scikit-learn.org/" TargetMode="External"/><Relationship Id="rId5" Type="http://schemas.openxmlformats.org/officeDocument/2006/relationships/hyperlink" Target="http://mallet.cs.umass.edu/" TargetMode="External"/><Relationship Id="rId4" Type="http://schemas.openxmlformats.org/officeDocument/2006/relationships/hyperlink" Target="https://spark.apache.org/mllib/"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theoutline.com/post/2373/is-artificial-intelligence-going-off-the-rail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www.wired.co.uk/article/chinese-government-social-credit-score-privacy-invasion"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BXHtz4Gbdo" TargetMode="External"/><Relationship Id="rId2" Type="http://schemas.openxmlformats.org/officeDocument/2006/relationships/hyperlink" Target="https://www.youtube.com/watch?v=KU9Ch59-4vw"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www.hardikp.com/2018/02/11/why-is-machine-learning-in-finance-so-hard/" TargetMode="External"/><Relationship Id="rId2" Type="http://schemas.openxmlformats.org/officeDocument/2006/relationships/hyperlink" Target="http://shop.oreilly.com/product/0636920052289.do" TargetMode="External"/><Relationship Id="rId1" Type="http://schemas.openxmlformats.org/officeDocument/2006/relationships/slideLayout" Target="../slideLayouts/slideLayout7.xml"/><Relationship Id="rId5" Type="http://schemas.openxmlformats.org/officeDocument/2006/relationships/hyperlink" Target="https://christophm.github.io/interpretable-ml-book/" TargetMode="External"/><Relationship Id="rId4" Type="http://schemas.openxmlformats.org/officeDocument/2006/relationships/hyperlink" Target="https://github.com/sunggeunkim/Machine-Learning-Trading"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Deep_Blue_versus_Garry_Kasparov"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smtClean="0"/>
              <a:t>Big </a:t>
            </a:r>
            <a:r>
              <a:rPr lang="en-US" dirty="0"/>
              <a:t>Data, A.I. and Investing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Problems and Limitations</a:t>
            </a:r>
          </a:p>
          <a:p>
            <a:pPr>
              <a:buFont typeface="Arial" panose="020B0604020202020204" pitchFamily="34" charset="0"/>
              <a:buChar char="•"/>
            </a:pPr>
            <a:r>
              <a:rPr lang="en-US" sz="1800" dirty="0" smtClean="0"/>
              <a:t>Inputting all real-world </a:t>
            </a:r>
            <a:r>
              <a:rPr lang="en-US" sz="1800" dirty="0"/>
              <a:t>knowledge requires an almost infinite amount of work </a:t>
            </a:r>
            <a:r>
              <a:rPr lang="en-US" sz="1800" dirty="0" smtClean="0"/>
              <a:t>(Back then, Internet and Web were not existed yet)</a:t>
            </a:r>
            <a:endParaRPr lang="en-US" sz="1800" dirty="0"/>
          </a:p>
          <a:p>
            <a:endParaRPr lang="en-US" sz="1800" dirty="0" smtClean="0"/>
          </a:p>
          <a:p>
            <a:pPr>
              <a:buFont typeface="Arial" panose="020B0604020202020204" pitchFamily="34" charset="0"/>
              <a:buChar char="•"/>
            </a:pPr>
            <a:r>
              <a:rPr lang="en-US" sz="1800" dirty="0" smtClean="0"/>
              <a:t>Machine does not understands </a:t>
            </a:r>
            <a:r>
              <a:rPr lang="en-US" sz="1800" dirty="0"/>
              <a:t>the actual meaning of </a:t>
            </a:r>
            <a:r>
              <a:rPr lang="en-US" sz="1800" dirty="0" smtClean="0"/>
              <a:t>the knowledge</a:t>
            </a:r>
            <a:r>
              <a:rPr lang="en-US" sz="1800" dirty="0"/>
              <a:t>. Even if the knowledge is structured and systemized, a </a:t>
            </a:r>
            <a:r>
              <a:rPr lang="en-US" sz="1800" dirty="0" smtClean="0"/>
              <a:t>machine </a:t>
            </a:r>
            <a:r>
              <a:rPr lang="en-US" sz="1800" b="1" dirty="0" smtClean="0">
                <a:solidFill>
                  <a:srgbClr val="0070C0"/>
                </a:solidFill>
              </a:rPr>
              <a:t>understands </a:t>
            </a:r>
            <a:r>
              <a:rPr lang="en-US" sz="1800" b="1" dirty="0">
                <a:solidFill>
                  <a:srgbClr val="0070C0"/>
                </a:solidFill>
              </a:rPr>
              <a:t>it as a mark and never understands the concept</a:t>
            </a:r>
            <a:r>
              <a:rPr lang="en-US" sz="1800" dirty="0"/>
              <a:t>. </a:t>
            </a:r>
            <a:r>
              <a:rPr lang="en-US" sz="1800" dirty="0" smtClean="0"/>
              <a:t>Machine just </a:t>
            </a:r>
            <a:r>
              <a:rPr lang="en-US" sz="1800" dirty="0"/>
              <a:t>compare </a:t>
            </a:r>
            <a:r>
              <a:rPr lang="en-US" sz="1800" dirty="0" smtClean="0"/>
              <a:t>the data </a:t>
            </a:r>
            <a:r>
              <a:rPr lang="en-US" sz="1800" dirty="0"/>
              <a:t>and assume meaning based on the dictionary. </a:t>
            </a:r>
            <a:endParaRPr lang="en-US" sz="1800" dirty="0" smtClean="0"/>
          </a:p>
          <a:p>
            <a:endParaRPr lang="en-US" sz="1800" dirty="0"/>
          </a:p>
          <a:p>
            <a:r>
              <a:rPr lang="en-US" sz="1800" dirty="0" smtClean="0"/>
              <a:t>For </a:t>
            </a:r>
            <a:r>
              <a:rPr lang="en-US" sz="1800" dirty="0"/>
              <a:t>example, if you </a:t>
            </a:r>
            <a:r>
              <a:rPr lang="en-US" sz="1800" dirty="0" smtClean="0"/>
              <a:t>know the </a:t>
            </a:r>
            <a:r>
              <a:rPr lang="en-US" sz="1800" dirty="0"/>
              <a:t>concept of "apple" and "green" and are taught "green apple = apple </a:t>
            </a:r>
            <a:r>
              <a:rPr lang="en-US" sz="1800" dirty="0" smtClean="0"/>
              <a:t>+ green</a:t>
            </a:r>
            <a:r>
              <a:rPr lang="en-US" sz="1800" dirty="0"/>
              <a:t>", then you can understand that "a green apple is a green colored apple" </a:t>
            </a:r>
            <a:r>
              <a:rPr lang="en-US" sz="1800" dirty="0" smtClean="0"/>
              <a:t>at first </a:t>
            </a:r>
            <a:r>
              <a:rPr lang="en-US" sz="1800" dirty="0"/>
              <a:t>sight, whereas a machine can't. This is called the </a:t>
            </a:r>
            <a:r>
              <a:rPr lang="en-US" sz="1800" b="1" dirty="0">
                <a:solidFill>
                  <a:srgbClr val="0070C0"/>
                </a:solidFill>
              </a:rPr>
              <a:t>symbol </a:t>
            </a:r>
            <a:r>
              <a:rPr lang="en-US" sz="1800" b="1" dirty="0" smtClean="0">
                <a:solidFill>
                  <a:srgbClr val="0070C0"/>
                </a:solidFill>
              </a:rPr>
              <a:t>grounding problem </a:t>
            </a:r>
            <a:r>
              <a:rPr lang="en-US" sz="1800" dirty="0"/>
              <a:t>and is considered one of the biggest problems in the AI field, as </a:t>
            </a:r>
            <a:r>
              <a:rPr lang="en-US" sz="1800" dirty="0" smtClean="0"/>
              <a:t>well as </a:t>
            </a:r>
            <a:r>
              <a:rPr lang="en-US" sz="1800" dirty="0"/>
              <a:t>the frame problem.</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Tree>
    <p:extLst>
      <p:ext uri="{BB962C8B-B14F-4D97-AF65-F5344CB8AC3E}">
        <p14:creationId xmlns:p14="http://schemas.microsoft.com/office/powerpoint/2010/main" val="363387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Today </a:t>
            </a:r>
            <a:r>
              <a:rPr lang="en-US" sz="1800" dirty="0"/>
              <a:t>the Internet is more commonly used and we can obtain enormous amounts of open data from the Web. </a:t>
            </a:r>
          </a:p>
          <a:p>
            <a:endParaRPr lang="en-US" sz="1800" dirty="0" smtClean="0"/>
          </a:p>
          <a:p>
            <a:r>
              <a:rPr lang="en-US" sz="1800" dirty="0" smtClean="0"/>
              <a:t>This </a:t>
            </a:r>
            <a:r>
              <a:rPr lang="en-US" sz="1800" dirty="0"/>
              <a:t>work of </a:t>
            </a:r>
            <a:r>
              <a:rPr lang="en-US" sz="1800" dirty="0" smtClean="0"/>
              <a:t>representing all </a:t>
            </a:r>
            <a:r>
              <a:rPr lang="en-US" sz="1800" dirty="0"/>
              <a:t>the world's data has continued and is known as </a:t>
            </a:r>
            <a:r>
              <a:rPr lang="en-US" sz="1800" b="1" dirty="0" err="1"/>
              <a:t>Cyc</a:t>
            </a:r>
            <a:r>
              <a:rPr lang="en-US" sz="1800" b="1" dirty="0"/>
              <a:t> </a:t>
            </a:r>
            <a:r>
              <a:rPr lang="en-US" sz="1800" dirty="0"/>
              <a:t>(</a:t>
            </a:r>
            <a:r>
              <a:rPr lang="en-US" sz="1800" dirty="0">
                <a:hlinkClick r:id="rId2"/>
              </a:rPr>
              <a:t>http://www.cyc.com</a:t>
            </a:r>
            <a:r>
              <a:rPr lang="en-US" sz="1800" dirty="0"/>
              <a:t>). </a:t>
            </a:r>
            <a:r>
              <a:rPr lang="en-US" sz="1800" dirty="0" err="1"/>
              <a:t>Cyc's</a:t>
            </a:r>
            <a:r>
              <a:rPr lang="en-US" sz="1800" dirty="0"/>
              <a:t> ultimate purpose is to build 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r>
              <a:rPr lang="en-US" sz="1600" dirty="0" smtClean="0"/>
              <a:t>     (Has Google search become Expert System in itself?)</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2" name="Right Arrow 1"/>
          <p:cNvSpPr/>
          <p:nvPr/>
        </p:nvSpPr>
        <p:spPr bwMode="auto">
          <a:xfrm>
            <a:off x="251520" y="4149080"/>
            <a:ext cx="432048"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8374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Symbolic</a:t>
            </a:r>
            <a:r>
              <a:rPr lang="en-US" sz="1800" dirty="0" smtClean="0"/>
              <a:t>: explore </a:t>
            </a:r>
            <a:r>
              <a:rPr lang="en-US" sz="1800" dirty="0"/>
              <a:t>the possibility that human intelligence could be reduced to </a:t>
            </a:r>
            <a:r>
              <a:rPr lang="en-US" sz="1800" b="1" dirty="0">
                <a:solidFill>
                  <a:srgbClr val="0070C0"/>
                </a:solidFill>
              </a:rPr>
              <a:t>symbol </a:t>
            </a:r>
            <a:r>
              <a:rPr lang="en-US" sz="1800" b="1" dirty="0" smtClean="0">
                <a:solidFill>
                  <a:srgbClr val="0070C0"/>
                </a:solidFill>
              </a:rPr>
              <a:t>manipulation </a:t>
            </a:r>
            <a:r>
              <a:rPr lang="en-US" sz="1800" dirty="0"/>
              <a:t>(Human express knowledge in </a:t>
            </a:r>
            <a:r>
              <a:rPr lang="en-US" sz="1800" dirty="0" smtClean="0"/>
              <a:t>language </a:t>
            </a:r>
            <a:r>
              <a:rPr lang="en-US" sz="1800" dirty="0"/>
              <a:t>which is symbols)</a:t>
            </a:r>
          </a:p>
          <a:p>
            <a:endParaRPr lang="en-US" sz="1800" dirty="0" smtClean="0"/>
          </a:p>
          <a:p>
            <a:pPr>
              <a:buFont typeface="Arial" panose="020B0604020202020204" pitchFamily="34" charset="0"/>
              <a:buChar char="•"/>
            </a:pPr>
            <a:r>
              <a:rPr lang="en-US" sz="1800" b="1" dirty="0"/>
              <a:t>Cognitive </a:t>
            </a:r>
            <a:r>
              <a:rPr lang="en-US" sz="1800" b="1" dirty="0" smtClean="0"/>
              <a:t>simulation</a:t>
            </a:r>
            <a:r>
              <a:rPr lang="en-US" sz="1800" dirty="0" smtClean="0"/>
              <a:t>: defining </a:t>
            </a:r>
            <a:r>
              <a:rPr lang="en-US" sz="1800" b="1" dirty="0">
                <a:solidFill>
                  <a:srgbClr val="0070C0"/>
                </a:solidFill>
              </a:rPr>
              <a:t>heuristic </a:t>
            </a:r>
            <a:r>
              <a:rPr lang="en-US" sz="1800" b="1" dirty="0" smtClean="0">
                <a:solidFill>
                  <a:srgbClr val="0070C0"/>
                </a:solidFill>
              </a:rPr>
              <a:t>algorithms</a:t>
            </a:r>
            <a:r>
              <a:rPr lang="en-US" sz="1800" dirty="0" smtClean="0"/>
              <a:t> </a:t>
            </a:r>
            <a:r>
              <a:rPr lang="en-US" sz="1800" dirty="0"/>
              <a:t>in order to simulate </a:t>
            </a:r>
            <a:r>
              <a:rPr lang="en-US" sz="1800" b="1" dirty="0" smtClean="0">
                <a:solidFill>
                  <a:srgbClr val="0070C0"/>
                </a:solidFill>
              </a:rPr>
              <a:t>human cognitive </a:t>
            </a:r>
            <a:r>
              <a:rPr lang="en-US" sz="1800" b="1" dirty="0">
                <a:solidFill>
                  <a:srgbClr val="0070C0"/>
                </a:solidFill>
              </a:rPr>
              <a:t>abilities</a:t>
            </a:r>
            <a:r>
              <a:rPr lang="en-US" sz="1800" dirty="0"/>
              <a:t>, e.g., reasoning, problem solving, object recognition, and </a:t>
            </a:r>
            <a:r>
              <a:rPr lang="en-US" sz="1800" dirty="0" smtClean="0"/>
              <a:t>learning. We try </a:t>
            </a:r>
            <a:r>
              <a:rPr lang="en-US" sz="1800" dirty="0"/>
              <a:t>to discover elementary concepts and rules which </a:t>
            </a:r>
            <a:r>
              <a:rPr lang="en-US" sz="1800" dirty="0" smtClean="0"/>
              <a:t>are used </a:t>
            </a:r>
            <a:r>
              <a:rPr lang="en-US" sz="1800" dirty="0"/>
              <a:t>by a human being for solving generic problems. </a:t>
            </a:r>
          </a:p>
          <a:p>
            <a:pPr marL="0" indent="0"/>
            <a:endParaRPr lang="en-US" sz="1800" dirty="0" smtClean="0"/>
          </a:p>
          <a:p>
            <a:pPr>
              <a:buFont typeface="Arial" panose="020B0604020202020204" pitchFamily="34" charset="0"/>
              <a:buChar char="•"/>
            </a:pPr>
            <a:r>
              <a:rPr lang="en-US" sz="1800" b="1" dirty="0" smtClean="0"/>
              <a:t>Logic base</a:t>
            </a:r>
            <a:r>
              <a:rPr lang="en-US" sz="1800" dirty="0" smtClean="0"/>
              <a:t>: machines </a:t>
            </a:r>
            <a:r>
              <a:rPr lang="en-US" sz="1800" dirty="0"/>
              <a:t>did not need to simulate human thought, but should instead try to find the essence of </a:t>
            </a:r>
            <a:r>
              <a:rPr lang="en-US" sz="1800" b="1" dirty="0">
                <a:solidFill>
                  <a:srgbClr val="0070C0"/>
                </a:solidFill>
              </a:rPr>
              <a:t>abstract reasoning and problem solving</a:t>
            </a:r>
            <a:r>
              <a:rPr lang="en-US" sz="1800" dirty="0"/>
              <a:t>, regardless of whether people used the same </a:t>
            </a:r>
            <a:r>
              <a:rPr lang="en-US" sz="1800" dirty="0" smtClean="0"/>
              <a:t>algorithms (e.g. LISP programming language encode the logic)</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Tree>
    <p:extLst>
      <p:ext uri="{BB962C8B-B14F-4D97-AF65-F5344CB8AC3E}">
        <p14:creationId xmlns:p14="http://schemas.microsoft.com/office/powerpoint/2010/main" val="3676261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Evolutionary</a:t>
            </a:r>
            <a:r>
              <a:rPr lang="en-US" sz="1800" dirty="0"/>
              <a:t>:  a form of </a:t>
            </a:r>
            <a:r>
              <a:rPr lang="en-US" sz="1800" b="1" dirty="0">
                <a:solidFill>
                  <a:srgbClr val="0070C0"/>
                </a:solidFill>
              </a:rPr>
              <a:t>optimization search</a:t>
            </a:r>
            <a:r>
              <a:rPr lang="en-US" sz="1800" dirty="0"/>
              <a:t>. They may begin with a population of organisms (the guesses) and then allow them to </a:t>
            </a:r>
            <a:r>
              <a:rPr lang="en-US" sz="1800" b="1" dirty="0">
                <a:solidFill>
                  <a:srgbClr val="0070C0"/>
                </a:solidFill>
              </a:rPr>
              <a:t>mutate and recombine</a:t>
            </a:r>
            <a:r>
              <a:rPr lang="en-US" sz="1800" dirty="0"/>
              <a:t>, </a:t>
            </a:r>
            <a:r>
              <a:rPr lang="en-US" sz="1800" b="1" dirty="0">
                <a:solidFill>
                  <a:srgbClr val="0070C0"/>
                </a:solidFill>
              </a:rPr>
              <a:t>selecting only the fittest to survive each generation </a:t>
            </a:r>
            <a:r>
              <a:rPr lang="en-US" sz="1800" dirty="0"/>
              <a:t>(refining the guesses). Examples are genetic programming, ant colony or particle swam optimization.</a:t>
            </a:r>
          </a:p>
          <a:p>
            <a:endParaRPr lang="en-US" sz="1800" b="1" dirty="0" smtClean="0"/>
          </a:p>
          <a:p>
            <a:r>
              <a:rPr lang="en-US" sz="1800" b="1" dirty="0" smtClean="0"/>
              <a:t>Connectionist</a:t>
            </a:r>
            <a:r>
              <a:rPr lang="en-US" sz="1800" dirty="0"/>
              <a:t>: t</a:t>
            </a:r>
            <a:r>
              <a:rPr lang="en-US" sz="1800" dirty="0" smtClean="0"/>
              <a:t>he </a:t>
            </a:r>
            <a:r>
              <a:rPr lang="en-US" sz="1800" dirty="0"/>
              <a:t>learning is a result of </a:t>
            </a:r>
            <a:r>
              <a:rPr lang="en-US" sz="1800" b="1" dirty="0">
                <a:solidFill>
                  <a:srgbClr val="0070C0"/>
                </a:solidFill>
              </a:rPr>
              <a:t>associations between stimuli </a:t>
            </a:r>
            <a:r>
              <a:rPr lang="en-US" sz="1800" b="1" dirty="0" smtClean="0">
                <a:solidFill>
                  <a:srgbClr val="0070C0"/>
                </a:solidFill>
              </a:rPr>
              <a:t>and responses </a:t>
            </a:r>
            <a:r>
              <a:rPr lang="en-US" sz="1800" b="1" dirty="0">
                <a:solidFill>
                  <a:srgbClr val="0070C0"/>
                </a:solidFill>
              </a:rPr>
              <a:t>to stimuli</a:t>
            </a:r>
            <a:r>
              <a:rPr lang="en-US" sz="1800" dirty="0"/>
              <a:t>. Associations become strengthened if an organism is </a:t>
            </a:r>
            <a:r>
              <a:rPr lang="en-US" sz="1800" dirty="0" smtClean="0"/>
              <a:t>trained with </a:t>
            </a:r>
            <a:r>
              <a:rPr lang="en-US" sz="1800" dirty="0"/>
              <a:t>stimulus-response exercises, and they become weakened if such training </a:t>
            </a:r>
            <a:r>
              <a:rPr lang="en-US" sz="1800" dirty="0" smtClean="0"/>
              <a:t>is discontinued (</a:t>
            </a:r>
            <a:r>
              <a:rPr lang="en-US" sz="1800" dirty="0"/>
              <a:t>bio-inspired </a:t>
            </a:r>
            <a:r>
              <a:rPr lang="en-US" sz="1800" dirty="0" smtClean="0"/>
              <a:t>model and the best example is </a:t>
            </a:r>
            <a:r>
              <a:rPr lang="en-US" sz="1800" b="1" dirty="0" smtClean="0"/>
              <a:t>Neural Network</a:t>
            </a:r>
            <a:r>
              <a:rPr lang="en-US" sz="1800" dirty="0" smtClean="0"/>
              <a:t>)</a:t>
            </a:r>
          </a:p>
          <a:p>
            <a:endParaRPr lang="en-US" sz="1800" dirty="0" smtClean="0"/>
          </a:p>
          <a:p>
            <a:r>
              <a:rPr lang="en-US" sz="1800" dirty="0" smtClean="0"/>
              <a:t> </a:t>
            </a:r>
            <a:r>
              <a:rPr lang="en-US" sz="1800" b="1" dirty="0" smtClean="0"/>
              <a:t>Computational and Statistical</a:t>
            </a:r>
            <a:r>
              <a:rPr lang="en-US" sz="1800" dirty="0" smtClean="0"/>
              <a:t>: </a:t>
            </a:r>
            <a:r>
              <a:rPr lang="en-US" sz="1800" b="1" dirty="0" smtClean="0">
                <a:solidFill>
                  <a:srgbClr val="0070C0"/>
                </a:solidFill>
              </a:rPr>
              <a:t>learning from the experience </a:t>
            </a:r>
            <a:r>
              <a:rPr lang="en-US" sz="1800" dirty="0" smtClean="0"/>
              <a:t>(data) and derive the statistical meaning of inference from the data (Machine Learning).</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Tree>
    <p:extLst>
      <p:ext uri="{BB962C8B-B14F-4D97-AF65-F5344CB8AC3E}">
        <p14:creationId xmlns:p14="http://schemas.microsoft.com/office/powerpoint/2010/main" val="2838598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Third AI Boom (Now)</a:t>
            </a: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spTree>
    <p:extLst>
      <p:ext uri="{BB962C8B-B14F-4D97-AF65-F5344CB8AC3E}">
        <p14:creationId xmlns:p14="http://schemas.microsoft.com/office/powerpoint/2010/main" val="773974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Third AI Boom (Now)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135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Other Main Drivers</a:t>
            </a:r>
          </a:p>
          <a:p>
            <a:pPr marL="0" indent="0"/>
            <a:endParaRPr lang="en-US" sz="1800" dirty="0" smtClean="0"/>
          </a:p>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t>Training vs </a:t>
            </a:r>
            <a:r>
              <a:rPr lang="en-US" sz="1800" i="1" dirty="0" smtClean="0"/>
              <a:t>Predicting time)</a:t>
            </a:r>
            <a:endParaRPr lang="en-US" sz="1800" i="1" dirty="0"/>
          </a:p>
          <a:p>
            <a:pPr marL="0" indent="0"/>
            <a:endParaRPr lang="en-US" sz="1800" dirty="0" smtClean="0"/>
          </a:p>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132856"/>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5508104" y="3212976"/>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3286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Algorithms</a:t>
            </a:r>
            <a:r>
              <a:rPr lang="en-US" sz="1800" dirty="0" smtClean="0"/>
              <a:t>: new techniques in </a:t>
            </a:r>
            <a:r>
              <a:rPr lang="en-US" sz="1800" b="1" dirty="0" smtClean="0">
                <a:solidFill>
                  <a:srgbClr val="0070C0"/>
                </a:solidFill>
              </a:rPr>
              <a:t>processing data in parallel</a:t>
            </a:r>
            <a:r>
              <a:rPr lang="en-US" sz="1800" dirty="0" smtClean="0"/>
              <a:t>. Such as Map-Reduce which distribute the program logic to the data and combine the results.</a:t>
            </a:r>
          </a:p>
          <a:p>
            <a:pPr marL="0" indent="0"/>
            <a:endParaRPr lang="en-US" sz="1800" dirty="0" smtClean="0"/>
          </a:p>
          <a:p>
            <a:pPr marL="285750" indent="-285750">
              <a:buFont typeface="Arial" panose="020B0604020202020204" pitchFamily="34" charset="0"/>
              <a:buChar char="•"/>
            </a:pPr>
            <a:r>
              <a:rPr lang="en-US" sz="1800" b="1" dirty="0" smtClean="0"/>
              <a:t>Breakthrough</a:t>
            </a:r>
            <a:r>
              <a:rPr lang="en-US" sz="1800" dirty="0" smtClean="0"/>
              <a:t>: </a:t>
            </a:r>
            <a:r>
              <a:rPr lang="en-US" sz="1800" b="1" dirty="0" smtClean="0">
                <a:solidFill>
                  <a:srgbClr val="0070C0"/>
                </a:solidFill>
              </a:rPr>
              <a:t>Deep Learning </a:t>
            </a:r>
            <a:r>
              <a:rPr lang="en-US" sz="1800" dirty="0" smtClean="0"/>
              <a:t>solve some bottlenecks previously encountered in Neural Networks and results in commercial success. </a:t>
            </a:r>
          </a:p>
          <a:p>
            <a:pPr marL="0" indent="0"/>
            <a:endParaRPr lang="en-US" sz="1800" dirty="0" smtClean="0"/>
          </a:p>
          <a:p>
            <a:pPr marL="400050" lvl="1" indent="0">
              <a:buNone/>
            </a:pPr>
            <a:r>
              <a:rPr lang="en-US" sz="1600" dirty="0" smtClean="0"/>
              <a:t>2013 Playing Atari with Deep Reinforcement Learning</a:t>
            </a:r>
          </a:p>
          <a:p>
            <a:pPr marL="400050" lvl="1" indent="0">
              <a:buNone/>
            </a:pPr>
            <a:r>
              <a:rPr lang="en-US" sz="1600" dirty="0">
                <a:hlinkClick r:id="rId2"/>
              </a:rPr>
              <a:t>https://</a:t>
            </a:r>
            <a:r>
              <a:rPr lang="en-US" sz="1600" dirty="0" smtClean="0">
                <a:hlinkClick r:id="rId2"/>
              </a:rPr>
              <a:t>arxiv.org/abs/1312.5602</a:t>
            </a:r>
            <a:endParaRPr lang="en-US" sz="1600" dirty="0" smtClean="0"/>
          </a:p>
          <a:p>
            <a:pPr marL="400050" lvl="1" indent="0">
              <a:buNone/>
            </a:pPr>
            <a:endParaRPr lang="en-US" sz="1600" dirty="0"/>
          </a:p>
          <a:p>
            <a:pPr marL="400050" lvl="1" indent="0">
              <a:buNone/>
            </a:pPr>
            <a:r>
              <a:rPr lang="en-US" sz="1600" dirty="0" smtClean="0"/>
              <a:t>2016 </a:t>
            </a:r>
            <a:r>
              <a:rPr lang="en-US" sz="1600" dirty="0" err="1" smtClean="0"/>
              <a:t>AlphaGo</a:t>
            </a:r>
            <a:r>
              <a:rPr lang="en-US" sz="1600" dirty="0" smtClean="0"/>
              <a:t> </a:t>
            </a:r>
          </a:p>
          <a:p>
            <a:pPr marL="400050" lvl="1" indent="0">
              <a:buNone/>
            </a:pPr>
            <a:r>
              <a:rPr lang="en-US" sz="1600" dirty="0" smtClean="0">
                <a:hlinkClick r:id="rId3"/>
              </a:rPr>
              <a:t>https</a:t>
            </a:r>
            <a:r>
              <a:rPr lang="en-US" sz="1600" dirty="0">
                <a:hlinkClick r:id="rId3"/>
              </a:rPr>
              <a:t>://</a:t>
            </a:r>
            <a:r>
              <a:rPr lang="en-US" sz="1600" dirty="0" smtClean="0">
                <a:hlinkClick r:id="rId3"/>
              </a:rPr>
              <a:t>www.theverge.com/2017/5/25/15689462/alphago-ke-jie-game-2-result-google-deepmind-china</a:t>
            </a:r>
            <a:endParaRPr lang="en-US" sz="1600" dirty="0" smtClean="0"/>
          </a:p>
          <a:p>
            <a:pPr marL="0" indent="0"/>
            <a:endParaRPr lang="en-US" sz="1800" dirty="0" smtClean="0"/>
          </a:p>
          <a:p>
            <a:pPr marL="685800"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Tree>
    <p:extLst>
      <p:ext uri="{BB962C8B-B14F-4D97-AF65-F5344CB8AC3E}">
        <p14:creationId xmlns:p14="http://schemas.microsoft.com/office/powerpoint/2010/main" val="2739445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Community and Competition</a:t>
            </a:r>
            <a:r>
              <a:rPr lang="en-US" sz="1800" dirty="0" smtClean="0"/>
              <a:t>: Open Source APIs and prize awards</a:t>
            </a:r>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err="1" smtClean="0"/>
              <a:t>Kaggle</a:t>
            </a:r>
            <a:r>
              <a:rPr lang="en-US" sz="1600" dirty="0" smtClean="0"/>
              <a:t> </a:t>
            </a:r>
            <a:r>
              <a:rPr lang="en-US" sz="1600" dirty="0"/>
              <a:t>Competitions: </a:t>
            </a:r>
            <a:r>
              <a:rPr lang="en-US" sz="1600" dirty="0">
                <a:hlinkClick r:id="rId2"/>
              </a:rPr>
              <a:t>https://</a:t>
            </a:r>
            <a:r>
              <a:rPr lang="en-US" sz="1600" dirty="0" smtClean="0">
                <a:hlinkClick r:id="rId2"/>
              </a:rPr>
              <a:t>www.kaggle.com/competitions</a:t>
            </a:r>
            <a:endParaRPr lang="en-US" sz="1600" dirty="0" smtClean="0"/>
          </a:p>
          <a:p>
            <a:pPr marL="685800" lvl="1">
              <a:buFont typeface="Arial" panose="020B0604020202020204" pitchFamily="34" charset="0"/>
              <a:buChar char="•"/>
            </a:pPr>
            <a:endParaRPr lang="en-US" sz="1600" dirty="0"/>
          </a:p>
          <a:p>
            <a:pPr marL="685800" lvl="1">
              <a:buFont typeface="Arial" panose="020B0604020202020204" pitchFamily="34" charset="0"/>
              <a:buChar char="•"/>
            </a:pPr>
            <a:r>
              <a:rPr lang="en-US" sz="1600" dirty="0"/>
              <a:t>Netflix </a:t>
            </a:r>
            <a:r>
              <a:rPr lang="en-US" sz="1600" dirty="0" smtClean="0"/>
              <a:t>Prize: </a:t>
            </a:r>
            <a:r>
              <a:rPr lang="en-US" sz="1600" dirty="0" smtClean="0">
                <a:hlinkClick r:id="rId3"/>
              </a:rPr>
              <a:t>https</a:t>
            </a:r>
            <a:r>
              <a:rPr lang="en-US" sz="1600" dirty="0">
                <a:hlinkClick r:id="rId3"/>
              </a:rPr>
              <a:t>://</a:t>
            </a:r>
            <a:r>
              <a:rPr lang="en-US" sz="1600" dirty="0" smtClean="0">
                <a:hlinkClick r:id="rId3"/>
              </a:rPr>
              <a:t>en.wikipedia.org/wiki/Netflix_Prize</a:t>
            </a:r>
            <a:endParaRPr lang="en-US" sz="1600" dirty="0" smtClean="0"/>
          </a:p>
          <a:p>
            <a:pPr marL="400050" lvl="1" indent="0">
              <a:buNone/>
            </a:pPr>
            <a:r>
              <a:rPr lang="en-US" sz="1600" dirty="0" smtClean="0"/>
              <a:t>		</a:t>
            </a:r>
            <a:r>
              <a:rPr lang="en-US" sz="1600" dirty="0" smtClean="0">
                <a:hlinkClick r:id="rId4"/>
              </a:rPr>
              <a:t>https</a:t>
            </a:r>
            <a:r>
              <a:rPr lang="en-US" sz="1600" dirty="0">
                <a:hlinkClick r:id="rId4"/>
              </a:rPr>
              <a:t>://</a:t>
            </a:r>
            <a:r>
              <a:rPr lang="en-US" sz="1600" dirty="0" smtClean="0">
                <a:hlinkClick r:id="rId4"/>
              </a:rPr>
              <a:t>www.netflixprize.com/leaderboard.html</a:t>
            </a:r>
            <a:endParaRPr lang="en-US" sz="1600" dirty="0" smtClean="0"/>
          </a:p>
          <a:p>
            <a:pPr marL="400050" lvl="1" indent="0">
              <a:buNone/>
            </a:pPr>
            <a:endParaRPr lang="en-US" sz="1600" dirty="0" smtClean="0"/>
          </a:p>
          <a:p>
            <a:pPr marL="400050" lvl="1" indent="0">
              <a:buNone/>
            </a:pPr>
            <a:r>
              <a:rPr lang="en-US" sz="1400" dirty="0" smtClean="0"/>
              <a:t>(</a:t>
            </a:r>
            <a:r>
              <a:rPr lang="en-US" sz="1400" dirty="0"/>
              <a:t>open competition for the best collaborative filtering algorithm to predict user ratings for films, </a:t>
            </a:r>
            <a:r>
              <a:rPr lang="en-US" sz="1400" b="1" dirty="0">
                <a:solidFill>
                  <a:srgbClr val="0070C0"/>
                </a:solidFill>
              </a:rPr>
              <a:t>based on previous ratings without any other information about the users or films</a:t>
            </a:r>
            <a:r>
              <a:rPr lang="en-US" sz="1400" dirty="0"/>
              <a:t>, i.e. without the users or the films being identified except by numbers assigned for the contest</a:t>
            </a:r>
            <a:r>
              <a:rPr lang="en-US" sz="1400" dirty="0" smtClean="0"/>
              <a:t>. </a:t>
            </a:r>
            <a:r>
              <a:rPr lang="en-US" sz="1400" dirty="0"/>
              <a:t>On September 21, 2009, the </a:t>
            </a:r>
            <a:r>
              <a:rPr lang="en-US" sz="1400" b="1" dirty="0">
                <a:solidFill>
                  <a:srgbClr val="0070C0"/>
                </a:solidFill>
              </a:rPr>
              <a:t>grand prize of US$1,000,000</a:t>
            </a:r>
            <a:r>
              <a:rPr lang="en-US" sz="1400" dirty="0"/>
              <a:t> was given to the </a:t>
            </a:r>
            <a:r>
              <a:rPr lang="en-US" sz="1400" dirty="0" err="1"/>
              <a:t>BellKor's</a:t>
            </a:r>
            <a:r>
              <a:rPr lang="en-US" sz="1400" dirty="0"/>
              <a:t> Pragmatic Chaos team which bested Netflix's own algorithm for predicting ratings by 10.06</a:t>
            </a:r>
            <a:r>
              <a:rPr lang="en-US" sz="1400" dirty="0" smtClean="0"/>
              <a:t>%.)</a:t>
            </a:r>
          </a:p>
          <a:p>
            <a:pPr marL="400050" lvl="1" indent="0">
              <a:buNone/>
            </a:pPr>
            <a:endParaRPr lang="en-US" sz="1600" dirty="0"/>
          </a:p>
          <a:p>
            <a:pPr marL="685800" lvl="1"/>
            <a:r>
              <a:rPr lang="en-US" sz="1600" dirty="0"/>
              <a:t>IBM’s Watson Analytics platform is now open to </a:t>
            </a:r>
            <a:r>
              <a:rPr lang="en-US" sz="1600" dirty="0" smtClean="0"/>
              <a:t>everyone: </a:t>
            </a:r>
            <a:r>
              <a:rPr lang="en-US" sz="1600" dirty="0" smtClean="0">
                <a:hlinkClick r:id="rId5"/>
              </a:rPr>
              <a:t>https</a:t>
            </a:r>
            <a:r>
              <a:rPr lang="en-US" sz="1600" dirty="0">
                <a:hlinkClick r:id="rId5"/>
              </a:rPr>
              <a:t>://thenextweb.com/apps/2014/12/04/ibms-watson-powered-analytics-platform-now-open-everyone</a:t>
            </a:r>
            <a:r>
              <a:rPr lang="en-US" sz="1600" dirty="0" smtClean="0">
                <a:hlinkClick r:id="rId5"/>
              </a:rPr>
              <a:t>/</a:t>
            </a:r>
            <a:endParaRPr lang="en-US" sz="1600" dirty="0" smtClean="0"/>
          </a:p>
          <a:p>
            <a:pPr marL="685800" lvl="1"/>
            <a:endParaRPr lang="en-US" sz="1600" dirty="0" smtClean="0"/>
          </a:p>
          <a:p>
            <a:pPr marL="685800"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Tree>
    <p:extLst>
      <p:ext uri="{BB962C8B-B14F-4D97-AF65-F5344CB8AC3E}">
        <p14:creationId xmlns:p14="http://schemas.microsoft.com/office/powerpoint/2010/main" val="1768275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bwMode="auto">
          <a:xfrm>
            <a:off x="323528" y="4221088"/>
            <a:ext cx="5256584" cy="2232248"/>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Pattern </a:t>
            </a:r>
            <a:r>
              <a:rPr lang="en-US" sz="2000" b="1" dirty="0" smtClean="0"/>
              <a:t>recognition</a:t>
            </a:r>
            <a:r>
              <a:rPr lang="en-US" sz="2000" dirty="0" smtClean="0"/>
              <a:t>: </a:t>
            </a:r>
            <a:r>
              <a:rPr lang="en-US" sz="2000" dirty="0"/>
              <a:t>Face (</a:t>
            </a:r>
            <a:r>
              <a:rPr lang="en-US" sz="2000" dirty="0" err="1"/>
              <a:t>iPhoneX</a:t>
            </a:r>
            <a:r>
              <a:rPr lang="en-US" sz="2000" dirty="0"/>
              <a:t> </a:t>
            </a:r>
            <a:r>
              <a:rPr lang="en-US" sz="2000" dirty="0" err="1"/>
              <a:t>FaceId</a:t>
            </a:r>
            <a:r>
              <a:rPr lang="en-US" sz="2000" dirty="0" smtClean="0"/>
              <a:t>), OCR (Handwriting) </a:t>
            </a:r>
          </a:p>
          <a:p>
            <a:pPr lvl="1">
              <a:buFont typeface="Arial" panose="020B0604020202020204" pitchFamily="34" charset="0"/>
              <a:buChar char="•"/>
            </a:pPr>
            <a:r>
              <a:rPr lang="en-US" sz="1600" dirty="0">
                <a:hlinkClick r:id="rId2"/>
              </a:rPr>
              <a:t>http://www.telegraph.co.uk/news/2017/03/20/beijing-park-uses-face-recognition-software-wipe-toilet-paper</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a:hlinkClick r:id="rId3"/>
              </a:rPr>
              <a:t>https://</a:t>
            </a:r>
            <a:r>
              <a:rPr lang="en-US" sz="1600" dirty="0" smtClean="0">
                <a:hlinkClick r:id="rId3"/>
              </a:rPr>
              <a:t>www.techjuice.pk/this-school-scans-classrooms-every-30-seconds-through-facial-recognition-technology</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a:solidFill>
                  <a:srgbClr val="FFC000"/>
                </a:solidFill>
                <a:hlinkClick r:id="rId4"/>
              </a:rPr>
              <a:t>https://qz.com/1356503/how-to-dodge-wechats-image-censorship-according-to-citizen-lab</a:t>
            </a:r>
            <a:r>
              <a:rPr lang="en-US" sz="1600" dirty="0" smtClean="0">
                <a:solidFill>
                  <a:srgbClr val="FFC000"/>
                </a:solidFill>
                <a:hlinkClick r:id="rId4"/>
              </a:rPr>
              <a:t>/</a:t>
            </a:r>
            <a:endParaRPr lang="en-US" sz="1600" dirty="0" smtClean="0">
              <a:solidFill>
                <a:srgbClr val="FFC000"/>
              </a:solidFill>
            </a:endParaRP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pic>
        <p:nvPicPr>
          <p:cNvPr id="2050" name="Picture 2" descr="é»å­è¯ å¡é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13836" t="30948" r="13107" b="12300"/>
          <a:stretch/>
        </p:blipFill>
        <p:spPr bwMode="auto">
          <a:xfrm>
            <a:off x="5580112" y="422108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4785638"/>
            <a:ext cx="4968552" cy="954107"/>
          </a:xfrm>
          <a:prstGeom prst="rect">
            <a:avLst/>
          </a:prstGeom>
          <a:noFill/>
        </p:spPr>
        <p:txBody>
          <a:bodyPr wrap="square" rtlCol="0">
            <a:spAutoFit/>
          </a:bodyPr>
          <a:lstStyle/>
          <a:p>
            <a:pPr lvl="1"/>
            <a:r>
              <a:rPr lang="en-US" altLang="zh-TW" sz="1400" dirty="0" smtClean="0">
                <a:latin typeface="Arial"/>
                <a:ea typeface="+mn-ea"/>
                <a:cs typeface="Arial"/>
              </a:rPr>
              <a:t>If </a:t>
            </a:r>
            <a:r>
              <a:rPr lang="en-US" altLang="zh-TW" sz="1400" dirty="0">
                <a:latin typeface="Arial"/>
                <a:ea typeface="+mn-ea"/>
                <a:cs typeface="Arial"/>
              </a:rPr>
              <a:t>you can still </a:t>
            </a:r>
            <a:r>
              <a:rPr lang="en-US" altLang="zh-TW" sz="1400" dirty="0" smtClean="0">
                <a:latin typeface="Arial"/>
                <a:ea typeface="+mn-ea"/>
                <a:cs typeface="Arial"/>
              </a:rPr>
              <a:t>unlock </a:t>
            </a:r>
            <a:r>
              <a:rPr lang="en-US" altLang="zh-TW" sz="1400" dirty="0" err="1" smtClean="0">
                <a:latin typeface="Arial"/>
                <a:ea typeface="+mn-ea"/>
                <a:cs typeface="Arial"/>
              </a:rPr>
              <a:t>FaceId</a:t>
            </a:r>
            <a:r>
              <a:rPr lang="en-US" altLang="zh-TW" sz="1400" dirty="0">
                <a:latin typeface="Arial"/>
                <a:ea typeface="+mn-ea"/>
                <a:cs typeface="Arial"/>
              </a:rPr>
              <a:t>, it’s called make-up, </a:t>
            </a:r>
            <a:r>
              <a:rPr lang="en-US" altLang="zh-TW" sz="1400" dirty="0" smtClean="0">
                <a:latin typeface="Arial"/>
                <a:ea typeface="+mn-ea"/>
                <a:cs typeface="Arial"/>
              </a:rPr>
              <a:t>otherwise it’s a “fake-up”</a:t>
            </a:r>
          </a:p>
          <a:p>
            <a:pPr lvl="1"/>
            <a:endParaRPr lang="en-US" altLang="zh-TW" sz="1400" dirty="0">
              <a:latin typeface="Arial"/>
              <a:ea typeface="+mn-ea"/>
              <a:cs typeface="Arial"/>
            </a:endParaRPr>
          </a:p>
          <a:p>
            <a:pPr lvl="1"/>
            <a:r>
              <a:rPr lang="zh-TW" altLang="en-US" sz="1400" b="1" dirty="0">
                <a:latin typeface="Adobe 明體 Std L" pitchFamily="18" charset="-120"/>
                <a:ea typeface="Adobe 明體 Std L" pitchFamily="18" charset="-120"/>
              </a:rPr>
              <a:t> 卸咗妝</a:t>
            </a:r>
            <a:r>
              <a:rPr lang="zh-TW" altLang="en-US" sz="1400" b="1" dirty="0" smtClean="0">
                <a:latin typeface="Adobe 明體 Std L" pitchFamily="18" charset="-120"/>
                <a:ea typeface="Adobe 明體 Std L" pitchFamily="18" charset="-120"/>
              </a:rPr>
              <a:t>後 </a:t>
            </a:r>
            <a:r>
              <a:rPr lang="en-US" altLang="zh-TW" sz="1400" b="1" dirty="0" err="1">
                <a:latin typeface="Arial"/>
                <a:ea typeface="+mn-ea"/>
                <a:cs typeface="Arial"/>
              </a:rPr>
              <a:t>FaceId</a:t>
            </a:r>
            <a:r>
              <a:rPr lang="en-US" altLang="zh-TW" sz="1400" b="1" dirty="0" smtClean="0">
                <a:latin typeface="Adobe 明體 Std L" pitchFamily="18" charset="-120"/>
                <a:ea typeface="Adobe 明體 Std L" pitchFamily="18" charset="-120"/>
              </a:rPr>
              <a:t> </a:t>
            </a:r>
            <a:r>
              <a:rPr lang="zh-TW" altLang="en-US" sz="1400" b="1" dirty="0" smtClean="0">
                <a:latin typeface="Adobe 明體 Std L" pitchFamily="18" charset="-120"/>
                <a:ea typeface="Adobe 明體 Std L" pitchFamily="18" charset="-120"/>
              </a:rPr>
              <a:t>仲認得叫做</a:t>
            </a:r>
            <a:r>
              <a:rPr lang="zh-TW" altLang="en-US" sz="1400" b="1" dirty="0">
                <a:latin typeface="Adobe 明體 Std L" pitchFamily="18" charset="-120"/>
                <a:ea typeface="Adobe 明體 Std L" pitchFamily="18" charset="-120"/>
              </a:rPr>
              <a:t>化妝，認</a:t>
            </a:r>
            <a:r>
              <a:rPr lang="zh-TW" altLang="en-US" sz="1400" b="1" dirty="0" smtClean="0">
                <a:latin typeface="Adobe 明體 Std L" pitchFamily="18" charset="-120"/>
                <a:ea typeface="Adobe 明體 Std L" pitchFamily="18" charset="-120"/>
              </a:rPr>
              <a:t>唔到嘅</a:t>
            </a:r>
            <a:r>
              <a:rPr lang="zh-TW" altLang="en-US" sz="1400" b="1" dirty="0">
                <a:latin typeface="Adobe 明體 Std L" pitchFamily="18" charset="-120"/>
                <a:ea typeface="Adobe 明體 Std L" pitchFamily="18" charset="-120"/>
              </a:rPr>
              <a:t>叫做</a:t>
            </a:r>
            <a:r>
              <a:rPr lang="zh-TW" altLang="en-US" sz="1400" b="1" dirty="0" smtClean="0">
                <a:latin typeface="Adobe 明體 Std L" pitchFamily="18" charset="-120"/>
                <a:ea typeface="Adobe 明體 Std L" pitchFamily="18" charset="-120"/>
              </a:rPr>
              <a:t>喬裝</a:t>
            </a:r>
            <a:r>
              <a:rPr lang="en-US" sz="1400" dirty="0" smtClean="0">
                <a:latin typeface="Arial"/>
                <a:ea typeface="+mn-ea"/>
                <a:cs typeface="Arial"/>
              </a:rPr>
              <a:t>)</a:t>
            </a:r>
            <a:endParaRPr lang="en-US" sz="1400" dirty="0">
              <a:latin typeface="Arial"/>
              <a:ea typeface="+mn-ea"/>
              <a:cs typeface="Arial"/>
            </a:endParaRPr>
          </a:p>
        </p:txBody>
      </p:sp>
      <p:sp>
        <p:nvSpPr>
          <p:cNvPr id="4" name="Right Arrow 3"/>
          <p:cNvSpPr/>
          <p:nvPr/>
        </p:nvSpPr>
        <p:spPr bwMode="auto">
          <a:xfrm>
            <a:off x="251520" y="3750523"/>
            <a:ext cx="720080" cy="47056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57959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27784" y="197768"/>
            <a:ext cx="6192688" cy="998984"/>
          </a:xfrm>
        </p:spPr>
        <p:txBody>
          <a:bodyPr/>
          <a:lstStyle/>
          <a:p>
            <a:r>
              <a:rPr lang="en-US" sz="2400" dirty="0" smtClean="0"/>
              <a:t>Artificial Intelligence &amp; Predictive Analytics</a:t>
            </a:r>
            <a:endParaRPr lang="en-US" sz="2400" dirty="0"/>
          </a:p>
        </p:txBody>
      </p:sp>
      <p:sp>
        <p:nvSpPr>
          <p:cNvPr id="6147" name="Rectangle 3"/>
          <p:cNvSpPr>
            <a:spLocks noGrp="1" noChangeArrowheads="1"/>
          </p:cNvSpPr>
          <p:nvPr>
            <p:ph type="body" idx="1"/>
          </p:nvPr>
        </p:nvSpPr>
        <p:spPr>
          <a:xfrm>
            <a:off x="2627784" y="1412776"/>
            <a:ext cx="5904656" cy="4752528"/>
          </a:xfrm>
        </p:spPr>
        <p:txBody>
          <a:bodyPr/>
          <a:lstStyle/>
          <a:p>
            <a:pPr marL="457200" indent="-457200">
              <a:buFont typeface="Arial" panose="020B0604020202020204" pitchFamily="34" charset="0"/>
              <a:buChar char="•"/>
            </a:pPr>
            <a:r>
              <a:rPr lang="en-US" sz="2000" dirty="0" smtClean="0"/>
              <a:t>Introduction to AI</a:t>
            </a:r>
          </a:p>
          <a:p>
            <a:pPr marL="457200" indent="-457200">
              <a:buFont typeface="Arial" panose="020B0604020202020204" pitchFamily="34" charset="0"/>
              <a:buChar char="•"/>
            </a:pPr>
            <a:r>
              <a:rPr lang="en-US" sz="2000" dirty="0" smtClean="0"/>
              <a:t>Machine Learning</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Open Discussion on the social impact of AI and the data privacy issue</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Historical Data Analysis</a:t>
            </a:r>
          </a:p>
          <a:p>
            <a:pPr marL="457200" indent="-457200">
              <a:buFont typeface="Arial" panose="020B0604020202020204" pitchFamily="34" charset="0"/>
              <a:buChar char="•"/>
            </a:pPr>
            <a:r>
              <a:rPr lang="en-US" sz="2000" dirty="0" smtClean="0"/>
              <a:t>Case Studies in in Trading</a:t>
            </a:r>
          </a:p>
          <a:p>
            <a:pPr marL="457200" indent="-457200">
              <a:buFont typeface="Arial" panose="020B0604020202020204" pitchFamily="34" charset="0"/>
              <a:buChar char="•"/>
            </a:pPr>
            <a:endParaRPr lang="en-US" sz="2000" dirty="0"/>
          </a:p>
        </p:txBody>
      </p:sp>
      <p:sp>
        <p:nvSpPr>
          <p:cNvPr id="6"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Computer Vision</a:t>
            </a:r>
            <a:r>
              <a:rPr lang="en-US" sz="2000" dirty="0" smtClean="0"/>
              <a:t>: Autonomous driving</a:t>
            </a:r>
          </a:p>
          <a:p>
            <a:pPr marL="457200" lvl="1" indent="0">
              <a:buNone/>
            </a:pPr>
            <a:r>
              <a:rPr lang="en-US" sz="1600" dirty="0">
                <a:hlinkClick r:id="rId2"/>
              </a:rPr>
              <a:t>http://</a:t>
            </a:r>
            <a:r>
              <a:rPr lang="en-US" sz="1600" dirty="0" smtClean="0">
                <a:hlinkClick r:id="rId2"/>
              </a:rPr>
              <a:t>www.scmp.com/news/hong-kong/community/article/2132892/hong-kong-bus-crash-survivor-describes-horror-accident</a:t>
            </a:r>
            <a:endParaRPr lang="en-US" sz="1600" dirty="0" smtClean="0"/>
          </a:p>
          <a:p>
            <a:pPr>
              <a:buFont typeface="Arial" panose="020B0604020202020204" pitchFamily="34" charset="0"/>
              <a:buChar char="•"/>
            </a:pPr>
            <a:endParaRPr lang="en-US" sz="2000" dirty="0" smtClean="0"/>
          </a:p>
          <a:p>
            <a:pPr lvl="1">
              <a:buFont typeface="Arial" panose="020B0604020202020204" pitchFamily="34" charset="0"/>
              <a:buChar char="•"/>
            </a:pPr>
            <a:r>
              <a:rPr lang="en-US" sz="1600" dirty="0" smtClean="0"/>
              <a:t>Level </a:t>
            </a:r>
            <a:r>
              <a:rPr lang="en-US" sz="1600" dirty="0"/>
              <a:t>0: </a:t>
            </a:r>
            <a:r>
              <a:rPr lang="en-US" sz="1600" dirty="0" smtClean="0"/>
              <a:t>The </a:t>
            </a:r>
            <a:r>
              <a:rPr lang="en-US" sz="1600" dirty="0"/>
              <a:t>driver </a:t>
            </a:r>
            <a:r>
              <a:rPr lang="en-US" sz="1600" dirty="0" smtClean="0"/>
              <a:t>controls </a:t>
            </a:r>
            <a:r>
              <a:rPr lang="en-US" sz="1600" dirty="0"/>
              <a:t>it </a:t>
            </a:r>
            <a:r>
              <a:rPr lang="en-US" sz="1600" dirty="0" smtClean="0"/>
              <a:t>all</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Level 1</a:t>
            </a:r>
            <a:r>
              <a:rPr lang="en-US" sz="1600" dirty="0" smtClean="0"/>
              <a:t>: Most </a:t>
            </a:r>
            <a:r>
              <a:rPr lang="en-US" sz="1600" dirty="0"/>
              <a:t>functions are still controlled by the driver, but a specific function (like steering or accelerating) can be done automatically by the car</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Level </a:t>
            </a:r>
            <a:r>
              <a:rPr lang="en-US" sz="1600" dirty="0"/>
              <a:t>2:  At least one driver assistance system is automated, like </a:t>
            </a:r>
            <a:r>
              <a:rPr lang="en-US" sz="1600" b="1" dirty="0"/>
              <a:t>cruise control and lane-centering</a:t>
            </a:r>
            <a:r>
              <a:rPr lang="en-US" sz="1600" dirty="0"/>
              <a:t>. It means that the "driver is </a:t>
            </a:r>
            <a:r>
              <a:rPr lang="en-US" sz="1600" b="1" dirty="0">
                <a:solidFill>
                  <a:srgbClr val="0070C0"/>
                </a:solidFill>
              </a:rPr>
              <a:t>disengaged from physically operating the vehicle</a:t>
            </a:r>
            <a:r>
              <a:rPr lang="en-US" sz="1600" dirty="0"/>
              <a:t> by off the steering wheel AND foot off pedal at the same time“. The driver must still </a:t>
            </a:r>
            <a:r>
              <a:rPr lang="en-US" sz="1600" b="1" dirty="0">
                <a:solidFill>
                  <a:srgbClr val="0070C0"/>
                </a:solidFill>
              </a:rPr>
              <a:t>always be ready to take control of the vehicle</a:t>
            </a:r>
            <a:r>
              <a:rPr lang="en-US" sz="1600" dirty="0"/>
              <a:t>, however</a:t>
            </a:r>
            <a:r>
              <a:rPr lang="en-US" sz="1600" dirty="0" smtClean="0"/>
              <a:t>.</a:t>
            </a:r>
          </a:p>
          <a:p>
            <a:pPr lvl="1">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Tree>
    <p:extLst>
      <p:ext uri="{BB962C8B-B14F-4D97-AF65-F5344CB8AC3E}">
        <p14:creationId xmlns:p14="http://schemas.microsoft.com/office/powerpoint/2010/main" val="926892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a:t>
            </a:r>
            <a:r>
              <a:rPr lang="en-US" dirty="0"/>
              <a:t>- Use Cases</a:t>
            </a:r>
          </a:p>
        </p:txBody>
      </p:sp>
      <p:sp>
        <p:nvSpPr>
          <p:cNvPr id="7" name="Content Placeholder 1"/>
          <p:cNvSpPr txBox="1">
            <a:spLocks/>
          </p:cNvSpPr>
          <p:nvPr/>
        </p:nvSpPr>
        <p:spPr>
          <a:xfrm>
            <a:off x="395536" y="1628800"/>
            <a:ext cx="8640960" cy="48245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600" dirty="0" smtClean="0"/>
              <a:t>Level 3: Shift "safety-critical functions" to the vehicle, under certain traffic or environmental conditions. It means that the driver is still present and will </a:t>
            </a:r>
            <a:r>
              <a:rPr lang="en-US" sz="1600" b="1" dirty="0" smtClean="0">
                <a:solidFill>
                  <a:srgbClr val="0070C0"/>
                </a:solidFill>
              </a:rPr>
              <a:t>intervene if necessary</a:t>
            </a:r>
            <a:r>
              <a:rPr lang="en-US" sz="1600" dirty="0" smtClean="0"/>
              <a:t>, but is not required to monitor the situation likes previous levels.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Level </a:t>
            </a:r>
            <a:r>
              <a:rPr lang="en-US" sz="1600" dirty="0"/>
              <a:t>4: </a:t>
            </a:r>
            <a:r>
              <a:rPr lang="en-US" sz="1600" dirty="0" smtClean="0"/>
              <a:t>vehicles </a:t>
            </a:r>
            <a:r>
              <a:rPr lang="en-US" sz="1600" dirty="0"/>
              <a:t>are "designed to perform all safety-critical driving functions and monitor roadway conditions for an entire trip</a:t>
            </a:r>
            <a:r>
              <a:rPr lang="en-US" sz="1600" dirty="0" smtClean="0"/>
              <a:t>.“ (</a:t>
            </a:r>
            <a:r>
              <a:rPr lang="en-US" sz="1600" b="1" dirty="0">
                <a:solidFill>
                  <a:srgbClr val="0070C0"/>
                </a:solidFill>
              </a:rPr>
              <a:t>fully </a:t>
            </a:r>
            <a:r>
              <a:rPr lang="en-US" sz="1600" b="1" dirty="0" smtClean="0">
                <a:solidFill>
                  <a:srgbClr val="0070C0"/>
                </a:solidFill>
              </a:rPr>
              <a:t>autonomous</a:t>
            </a:r>
            <a:r>
              <a:rPr lang="en-US" sz="1600" dirty="0" smtClean="0"/>
              <a:t>) </a:t>
            </a:r>
            <a:r>
              <a:rPr lang="en-US" sz="1600" dirty="0"/>
              <a:t>However, it's important to note that this is limited to the "</a:t>
            </a:r>
            <a:r>
              <a:rPr lang="en-US" sz="1600" b="1" dirty="0">
                <a:solidFill>
                  <a:srgbClr val="0070C0"/>
                </a:solidFill>
              </a:rPr>
              <a:t>operational design domain </a:t>
            </a:r>
            <a:r>
              <a:rPr lang="en-US" sz="1600" dirty="0"/>
              <a:t>(ODD)" of the vehicle—meaning it does not cover every driving scenario</a:t>
            </a:r>
            <a:r>
              <a:rPr lang="en-US" sz="1600" dirty="0" smtClean="0"/>
              <a:t>. </a:t>
            </a: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Level 5: </a:t>
            </a:r>
            <a:r>
              <a:rPr lang="en-US" sz="1600" dirty="0" smtClean="0"/>
              <a:t>vehicle's </a:t>
            </a:r>
            <a:r>
              <a:rPr lang="en-US" sz="1600" dirty="0"/>
              <a:t>performance to equal that of a human driver, in every driving </a:t>
            </a:r>
            <a:r>
              <a:rPr lang="en-US" sz="1600" dirty="0" smtClean="0"/>
              <a:t>scenario </a:t>
            </a:r>
            <a:r>
              <a:rPr lang="en-US" sz="1600" b="1" dirty="0" smtClean="0">
                <a:solidFill>
                  <a:srgbClr val="0070C0"/>
                </a:solidFill>
              </a:rPr>
              <a:t>including </a:t>
            </a:r>
            <a:r>
              <a:rPr lang="en-US" sz="1600" b="1" dirty="0">
                <a:solidFill>
                  <a:srgbClr val="0070C0"/>
                </a:solidFill>
              </a:rPr>
              <a:t>extreme environments</a:t>
            </a:r>
            <a:r>
              <a:rPr lang="en-US" sz="1600" dirty="0"/>
              <a:t> like dirt roads that are unlikely to be navigated by driverless vehicles in the near future</a:t>
            </a:r>
            <a:r>
              <a:rPr lang="en-US" sz="1600" dirty="0" smtClean="0"/>
              <a:t>.</a:t>
            </a:r>
          </a:p>
          <a:p>
            <a:pPr lvl="1">
              <a:buFont typeface="Arial" panose="020B0604020202020204" pitchFamily="34" charset="0"/>
              <a:buChar char="•"/>
            </a:pPr>
            <a:endParaRPr lang="en-US" sz="1600" dirty="0" smtClean="0"/>
          </a:p>
          <a:p>
            <a:pPr marL="457200" lvl="1" indent="0">
              <a:buNone/>
            </a:pPr>
            <a:r>
              <a:rPr lang="en-US" sz="1600" dirty="0"/>
              <a:t>(Side bar: </a:t>
            </a:r>
            <a:r>
              <a:rPr lang="en-US" sz="1600" b="1" dirty="0" smtClean="0">
                <a:solidFill>
                  <a:srgbClr val="0070C0"/>
                </a:solidFill>
              </a:rPr>
              <a:t>law </a:t>
            </a:r>
            <a:r>
              <a:rPr lang="en-US" sz="1600" b="1" dirty="0">
                <a:solidFill>
                  <a:srgbClr val="0070C0"/>
                </a:solidFill>
              </a:rPr>
              <a:t>of </a:t>
            </a:r>
            <a:r>
              <a:rPr lang="en-US" sz="1600" b="1" dirty="0" smtClean="0">
                <a:solidFill>
                  <a:srgbClr val="0070C0"/>
                </a:solidFill>
              </a:rPr>
              <a:t>driving, insurance, Algo ethical</a:t>
            </a:r>
            <a:r>
              <a:rPr lang="en-US" sz="1600" dirty="0" smtClean="0"/>
              <a:t>? </a:t>
            </a:r>
            <a:endParaRPr lang="en-US" sz="1600" dirty="0"/>
          </a:p>
          <a:p>
            <a:pPr marL="457200" lvl="1" indent="0">
              <a:buNone/>
            </a:pPr>
            <a:r>
              <a:rPr lang="en-US" sz="1600" dirty="0">
                <a:hlinkClick r:id="rId2"/>
              </a:rPr>
              <a:t>http://fortune.com/2016/10/15/mercedes-self-driving-car-ethics/</a:t>
            </a:r>
            <a:r>
              <a:rPr lang="en-US" sz="1600" dirty="0"/>
              <a:t> </a:t>
            </a:r>
            <a:endParaRPr lang="en-US" sz="1600" dirty="0" smtClean="0"/>
          </a:p>
          <a:p>
            <a:pPr marL="457200" lvl="1" indent="0">
              <a:buNone/>
            </a:pPr>
            <a:r>
              <a:rPr lang="en-US" sz="1600" dirty="0">
                <a:hlinkClick r:id="rId3"/>
              </a:rPr>
              <a:t>http://</a:t>
            </a:r>
            <a:r>
              <a:rPr lang="en-US" sz="1600" dirty="0" smtClean="0">
                <a:hlinkClick r:id="rId3"/>
              </a:rPr>
              <a:t>www.businessinsider.com/self-driving-cars-already-deciding-who-to-kill-2016-12</a:t>
            </a:r>
            <a:r>
              <a:rPr lang="en-US" sz="1600" dirty="0" smtClean="0"/>
              <a:t>)</a:t>
            </a:r>
            <a:endParaRPr lang="en-US" sz="1600" dirty="0"/>
          </a:p>
          <a:p>
            <a:pPr lvl="1">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Tree>
    <p:extLst>
      <p:ext uri="{BB962C8B-B14F-4D97-AF65-F5344CB8AC3E}">
        <p14:creationId xmlns:p14="http://schemas.microsoft.com/office/powerpoint/2010/main" val="710357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a:t>
            </a:r>
            <a:r>
              <a:rPr lang="en-US" dirty="0"/>
              <a:t>- Use Cases</a:t>
            </a:r>
          </a:p>
        </p:txBody>
      </p:sp>
      <p:sp>
        <p:nvSpPr>
          <p:cNvPr id="7" name="Content Placeholder 1"/>
          <p:cNvSpPr txBox="1">
            <a:spLocks/>
          </p:cNvSpPr>
          <p:nvPr/>
        </p:nvSpPr>
        <p:spPr>
          <a:xfrm>
            <a:off x="395536" y="1628800"/>
            <a:ext cx="8640960" cy="48245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Classification</a:t>
            </a:r>
            <a:r>
              <a:rPr lang="en-US" sz="2000" dirty="0"/>
              <a:t>: Spam </a:t>
            </a:r>
            <a:r>
              <a:rPr lang="en-US" sz="2000" dirty="0" smtClean="0"/>
              <a:t>filtering</a:t>
            </a:r>
          </a:p>
          <a:p>
            <a:pPr lvl="1">
              <a:buFont typeface="Arial" panose="020B0604020202020204" pitchFamily="34" charset="0"/>
              <a:buChar char="•"/>
            </a:pPr>
            <a:r>
              <a:rPr lang="en-US" sz="1800" dirty="0">
                <a:hlinkClick r:id="rId2"/>
              </a:rPr>
              <a:t>http://fortune.com/2017/06/29/instagram-artificial-intelligence-offensive-comments</a:t>
            </a:r>
            <a:r>
              <a:rPr lang="en-US" sz="1800" dirty="0" smtClean="0">
                <a:hlinkClick r:id="rId2"/>
              </a:rPr>
              <a:t>/</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r>
              <a:rPr lang="en-US" sz="2000" b="1" dirty="0" smtClean="0"/>
              <a:t>Anomaly Detection</a:t>
            </a:r>
            <a:r>
              <a:rPr lang="en-US" sz="2000" dirty="0" smtClean="0"/>
              <a:t>: Credit card frauds</a:t>
            </a:r>
            <a:endParaRPr lang="en-US" sz="2000" dirty="0"/>
          </a:p>
          <a:p>
            <a:pPr lvl="1">
              <a:buFont typeface="Arial" panose="020B0604020202020204" pitchFamily="34" charset="0"/>
              <a:buChar char="•"/>
            </a:pPr>
            <a:r>
              <a:rPr lang="en-US" sz="1800" dirty="0">
                <a:hlinkClick r:id="rId3"/>
              </a:rPr>
              <a:t>https://</a:t>
            </a:r>
            <a:r>
              <a:rPr lang="en-US" sz="1800" dirty="0" smtClean="0">
                <a:hlinkClick r:id="rId3"/>
              </a:rPr>
              <a:t>www.prnewswire.com/news-releases/fico-machine-learning-algorithms-improve-card-not-present-fraud-detection-by-30-300529629.html</a:t>
            </a:r>
            <a:endParaRPr lang="en-US" sz="1800" dirty="0" smtClean="0"/>
          </a:p>
          <a:p>
            <a:pPr lvl="1">
              <a:buFont typeface="Arial" panose="020B0604020202020204" pitchFamily="34" charset="0"/>
              <a:buChar char="•"/>
            </a:pPr>
            <a:endParaRPr lang="en-US" sz="1800" dirty="0" smtClean="0"/>
          </a:p>
          <a:p>
            <a:pPr>
              <a:buFont typeface="Arial" panose="020B0604020202020204" pitchFamily="34" charset="0"/>
              <a:buChar char="•"/>
            </a:pPr>
            <a:r>
              <a:rPr lang="en-US" sz="2000" b="1" dirty="0" smtClean="0"/>
              <a:t>Recommendation</a:t>
            </a:r>
            <a:r>
              <a:rPr lang="en-US" sz="2000" dirty="0" smtClean="0"/>
              <a:t>: Predict customer behaviors</a:t>
            </a:r>
          </a:p>
          <a:p>
            <a:pPr lvl="1">
              <a:buFont typeface="Arial" panose="020B0604020202020204" pitchFamily="34" charset="0"/>
              <a:buChar char="•"/>
            </a:pPr>
            <a:r>
              <a:rPr lang="en-US" sz="1800" dirty="0">
                <a:hlinkClick r:id="rId4"/>
              </a:rPr>
              <a:t>https://</a:t>
            </a:r>
            <a:r>
              <a:rPr lang="en-US" sz="1800" dirty="0" smtClean="0">
                <a:hlinkClick r:id="rId4"/>
              </a:rPr>
              <a:t>www.mediapost.com/publications/article/308948/amazon-patent-hangs-advertising-on-real-time-updat.html</a:t>
            </a:r>
            <a:endParaRPr lang="en-US" sz="1800" dirty="0" smtClean="0"/>
          </a:p>
          <a:p>
            <a:pPr lvl="1">
              <a:buFont typeface="Arial" panose="020B0604020202020204" pitchFamily="34" charset="0"/>
              <a:buChar char="•"/>
            </a:pPr>
            <a:endParaRPr lang="en-US" sz="1800" dirty="0" smtClean="0"/>
          </a:p>
          <a:p>
            <a:r>
              <a:rPr lang="en-US" sz="2700" dirty="0" smtClean="0"/>
              <a:t>	</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Tree>
    <p:extLst>
      <p:ext uri="{BB962C8B-B14F-4D97-AF65-F5344CB8AC3E}">
        <p14:creationId xmlns:p14="http://schemas.microsoft.com/office/powerpoint/2010/main" val="1380342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in Context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54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673074" cy="4062651"/>
          </a:xfrm>
          <a:prstGeom prst="rect">
            <a:avLst/>
          </a:prstGeom>
          <a:noFill/>
        </p:spPr>
        <p:txBody>
          <a:bodyPr wrap="none" rtlCol="0">
            <a:spAutoFit/>
          </a:bodyPr>
          <a:lstStyle/>
          <a:p>
            <a:r>
              <a:rPr lang="en-US" dirty="0" smtClean="0"/>
              <a:t>Learning Regression </a:t>
            </a:r>
            <a:r>
              <a:rPr lang="en-US" i="1" dirty="0" smtClean="0"/>
              <a:t>(the model)</a:t>
            </a:r>
          </a:p>
          <a:p>
            <a:endParaRPr lang="en-US" dirty="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a:t>
            </a:r>
            <a:r>
              <a:rPr lang="en-US" sz="1800" dirty="0" err="1" smtClean="0"/>
              <a:t>fuction</a:t>
            </a:r>
            <a:endParaRPr lang="en-US" sz="1800" dirty="0" smtClean="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endParaRPr lang="en-US" sz="1800" dirty="0"/>
          </a:p>
        </p:txBody>
      </p:sp>
    </p:spTree>
    <p:extLst>
      <p:ext uri="{BB962C8B-B14F-4D97-AF65-F5344CB8AC3E}">
        <p14:creationId xmlns:p14="http://schemas.microsoft.com/office/powerpoint/2010/main" val="2699909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Decision Tree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595698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MATLAB R2016a"/>
          <p:cNvPicPr>
            <a:picLocks noChangeAspect="1"/>
          </p:cNvPicPr>
          <p:nvPr/>
        </p:nvPicPr>
        <p:blipFill rotWithShape="1">
          <a:blip r:embed="rId3">
            <a:extLst>
              <a:ext uri="{28A0092B-C50C-407E-A947-70E740481C1C}">
                <a14:useLocalDpi xmlns:a14="http://schemas.microsoft.com/office/drawing/2010/main" val="0"/>
              </a:ext>
            </a:extLst>
          </a:blip>
          <a:srcRect l="20834" t="61223" r="48424" b="4243"/>
          <a:stretch/>
        </p:blipFill>
        <p:spPr>
          <a:xfrm>
            <a:off x="278979" y="1700808"/>
            <a:ext cx="3672408" cy="2460646"/>
          </a:xfrm>
          <a:prstGeom prst="rect">
            <a:avLst/>
          </a:prstGeom>
        </p:spPr>
      </p:pic>
    </p:spTree>
    <p:extLst>
      <p:ext uri="{BB962C8B-B14F-4D97-AF65-F5344CB8AC3E}">
        <p14:creationId xmlns:p14="http://schemas.microsoft.com/office/powerpoint/2010/main" val="3708395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pic>
        <p:nvPicPr>
          <p:cNvPr id="2" name="Picture 1" descr="Classification Learner - Scatter Plot"/>
          <p:cNvPicPr>
            <a:picLocks noChangeAspect="1"/>
          </p:cNvPicPr>
          <p:nvPr/>
        </p:nvPicPr>
        <p:blipFill rotWithShape="1">
          <a:blip r:embed="rId2">
            <a:extLst>
              <a:ext uri="{28A0092B-C50C-407E-A947-70E740481C1C}">
                <a14:useLocalDpi xmlns:a14="http://schemas.microsoft.com/office/drawing/2010/main" val="0"/>
              </a:ext>
            </a:extLst>
          </a:blip>
          <a:srcRect l="28542" t="14901" r="1175" b="5506"/>
          <a:stretch/>
        </p:blipFill>
        <p:spPr>
          <a:xfrm>
            <a:off x="611560" y="1700808"/>
            <a:ext cx="7217196" cy="4401016"/>
          </a:xfrm>
          <a:prstGeom prst="rect">
            <a:avLst/>
          </a:prstGeom>
        </p:spPr>
      </p:pic>
    </p:spTree>
    <p:extLst>
      <p:ext uri="{BB962C8B-B14F-4D97-AF65-F5344CB8AC3E}">
        <p14:creationId xmlns:p14="http://schemas.microsoft.com/office/powerpoint/2010/main" val="2228253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951"/>
          <a:stretch/>
        </p:blipFill>
        <p:spPr bwMode="auto">
          <a:xfrm>
            <a:off x="1403648" y="1844824"/>
            <a:ext cx="6313926" cy="42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82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Basics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Dataset </a:t>
            </a:r>
            <a:r>
              <a:rPr lang="en-US" sz="2000" dirty="0"/>
              <a:t>+ </a:t>
            </a:r>
            <a:r>
              <a:rPr lang="en-US" sz="2000" dirty="0" smtClean="0"/>
              <a:t>Learning Algorithm </a:t>
            </a:r>
            <a:r>
              <a:rPr lang="en-US" sz="2000" dirty="0"/>
              <a:t>+ </a:t>
            </a:r>
            <a:r>
              <a:rPr lang="en-US" sz="2000" dirty="0" smtClean="0"/>
              <a:t>Objective Function </a:t>
            </a:r>
            <a:r>
              <a:rPr lang="en-US" sz="2000" dirty="0"/>
              <a:t>+ </a:t>
            </a:r>
            <a:r>
              <a:rPr lang="en-US" sz="2000" dirty="0" smtClean="0"/>
              <a:t>Model</a:t>
            </a:r>
            <a:endParaRPr lang="en-US" sz="2000" dirty="0"/>
          </a:p>
          <a:p>
            <a:pPr marL="0" indent="0"/>
            <a:r>
              <a:rPr lang="en-US" sz="2000" dirty="0"/>
              <a:t>	</a:t>
            </a:r>
            <a:endParaRPr lang="en-US" sz="2000" dirty="0" smtClean="0"/>
          </a:p>
          <a:p>
            <a:pPr>
              <a:buFont typeface="Arial" panose="020B0604020202020204" pitchFamily="34" charset="0"/>
              <a:buChar char="•"/>
            </a:pPr>
            <a:r>
              <a:rPr lang="en-US" sz="2000" b="1" dirty="0" smtClean="0"/>
              <a:t>Learning</a:t>
            </a:r>
            <a:r>
              <a:rPr lang="en-US" sz="2000" dirty="0"/>
              <a:t>: ^E(Experience) -&gt; ^(P(Performance) of T(Task))  </a:t>
            </a:r>
          </a:p>
          <a:p>
            <a:pPr marL="0" indent="0"/>
            <a:endParaRPr lang="en-US" sz="2000" dirty="0" smtClean="0"/>
          </a:p>
          <a:p>
            <a:pPr lvl="1">
              <a:buFont typeface="Arial" panose="020B0604020202020204" pitchFamily="34" charset="0"/>
              <a:buChar char="•"/>
            </a:pPr>
            <a:r>
              <a:rPr lang="en-US" sz="1800" b="1" dirty="0" smtClean="0"/>
              <a:t>Experience</a:t>
            </a:r>
            <a:r>
              <a:rPr lang="en-US" sz="1800" dirty="0"/>
              <a:t>: Dataset (features)</a:t>
            </a:r>
          </a:p>
          <a:p>
            <a:pPr marL="0" indent="0"/>
            <a:r>
              <a:rPr lang="en-US" sz="2000" dirty="0"/>
              <a:t>		</a:t>
            </a:r>
            <a:endParaRPr lang="en-US" sz="2000" dirty="0" smtClean="0"/>
          </a:p>
          <a:p>
            <a:pPr lvl="1">
              <a:buFont typeface="Arial" panose="020B0604020202020204" pitchFamily="34" charset="0"/>
              <a:buChar char="•"/>
            </a:pPr>
            <a:r>
              <a:rPr lang="en-US" sz="1800" b="1" dirty="0" smtClean="0"/>
              <a:t>Task</a:t>
            </a:r>
            <a:r>
              <a:rPr lang="en-US" sz="1800" dirty="0"/>
              <a:t>: {Classification, Regression, </a:t>
            </a:r>
            <a:r>
              <a:rPr lang="en-US" sz="1800" dirty="0" smtClean="0"/>
              <a:t>Clustering,, </a:t>
            </a:r>
            <a:r>
              <a:rPr lang="en-US" sz="1800" dirty="0"/>
              <a:t>Translation, Anomaly detection....}</a:t>
            </a:r>
          </a:p>
          <a:p>
            <a:pPr marL="0" indent="0"/>
            <a:r>
              <a:rPr lang="en-US" sz="2000" dirty="0"/>
              <a:t>	</a:t>
            </a:r>
            <a:endParaRPr lang="en-US" sz="2000" dirty="0" smtClean="0"/>
          </a:p>
          <a:p>
            <a:pPr lvl="1">
              <a:buFont typeface="Arial" panose="020B0604020202020204" pitchFamily="34" charset="0"/>
              <a:buChar char="•"/>
            </a:pPr>
            <a:r>
              <a:rPr lang="en-US" sz="1800" b="1" dirty="0" smtClean="0"/>
              <a:t>Performance</a:t>
            </a:r>
            <a:r>
              <a:rPr lang="en-US" sz="1800" dirty="0"/>
              <a:t>: {Test Data, Training Data, Validation Data}</a:t>
            </a:r>
          </a:p>
          <a:p>
            <a:pPr marL="0" indent="0"/>
            <a:r>
              <a:rPr lang="en-US" sz="20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Tree>
    <p:extLst>
      <p:ext uri="{BB962C8B-B14F-4D97-AF65-F5344CB8AC3E}">
        <p14:creationId xmlns:p14="http://schemas.microsoft.com/office/powerpoint/2010/main" val="23501541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Supervised Learning</a:t>
            </a:r>
            <a:r>
              <a:rPr lang="en-US" sz="1800" dirty="0" smtClean="0"/>
              <a:t>: </a:t>
            </a:r>
            <a:r>
              <a:rPr lang="en-US" sz="1800" dirty="0"/>
              <a:t>presented with example inputs and their desired outputs, given by a "</a:t>
            </a:r>
            <a:r>
              <a:rPr lang="en-US" sz="1800" dirty="0" smtClean="0"/>
              <a:t>teacher“. 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g(x) = y)</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The dataset commonly know as feature vectors (e.g. sepal length, sepal width)</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It requires large human efforts to manually labelled the data. Nonetheless, the internet already provide many source of </a:t>
            </a:r>
            <a:r>
              <a:rPr lang="en-US" sz="1600" dirty="0"/>
              <a:t>labelled </a:t>
            </a:r>
            <a:r>
              <a:rPr lang="en-US" sz="1600" dirty="0" smtClean="0"/>
              <a:t>data: movies reviews, subtitles, tag your friend in photos, social media reactions</a:t>
            </a:r>
          </a:p>
          <a:p>
            <a:endParaRPr lang="en-US" sz="1800" dirty="0" smtClean="0"/>
          </a:p>
          <a:p>
            <a:pPr>
              <a:buFont typeface="Arial" panose="020B0604020202020204" pitchFamily="34" charset="0"/>
              <a:buChar char="•"/>
            </a:pPr>
            <a:r>
              <a:rPr lang="en-US" sz="1800" dirty="0" smtClean="0"/>
              <a:t>Where to find labelled dataset?</a:t>
            </a:r>
          </a:p>
          <a:p>
            <a:pPr lvl="1">
              <a:buFont typeface="Arial" panose="020B0604020202020204" pitchFamily="34" charset="0"/>
              <a:buChar char="•"/>
            </a:pPr>
            <a:r>
              <a:rPr lang="en-US" sz="1600" dirty="0">
                <a:hlinkClick r:id="rId2"/>
              </a:rPr>
              <a:t>https://</a:t>
            </a:r>
            <a:r>
              <a:rPr lang="en-US" sz="1600" dirty="0" smtClean="0">
                <a:hlinkClick r:id="rId2"/>
              </a:rPr>
              <a:t>www.kaggle.com/datasets</a:t>
            </a:r>
            <a:endParaRPr lang="en-US" sz="1600" dirty="0" smtClean="0"/>
          </a:p>
          <a:p>
            <a:pPr lvl="1">
              <a:buFont typeface="Arial" panose="020B0604020202020204" pitchFamily="34" charset="0"/>
              <a:buChar char="•"/>
            </a:pPr>
            <a:r>
              <a:rPr lang="en-US" sz="1600" dirty="0" smtClean="0">
                <a:hlinkClick r:id="rId3"/>
              </a:rPr>
              <a:t>Human Data Labeler</a:t>
            </a:r>
            <a:endParaRPr lang="en-US" sz="1600" dirty="0" smtClean="0"/>
          </a:p>
          <a:p>
            <a:pPr lvl="1">
              <a:buFont typeface="Arial" panose="020B0604020202020204" pitchFamily="34" charset="0"/>
              <a:buChar char="•"/>
            </a:pPr>
            <a:r>
              <a:rPr lang="en-US" sz="1600" dirty="0" smtClean="0"/>
              <a:t>You !  (e.g. tagged your friend in Facebook)</a:t>
            </a:r>
          </a:p>
          <a:p>
            <a:pPr>
              <a:buFont typeface="Arial" panose="020B0604020202020204" pitchFamily="34" charset="0"/>
              <a:buChar char="•"/>
            </a:pP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310920"/>
            <a:ext cx="1970162" cy="188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p:cNvSpPr/>
          <p:nvPr/>
        </p:nvSpPr>
        <p:spPr bwMode="auto">
          <a:xfrm>
            <a:off x="5220071" y="5373216"/>
            <a:ext cx="724247" cy="62200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7352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a:t>
            </a:r>
            <a:r>
              <a:rPr lang="en-US" dirty="0" smtClean="0"/>
              <a:t>First </a:t>
            </a:r>
            <a:r>
              <a:rPr lang="en-US" dirty="0"/>
              <a:t>AI </a:t>
            </a:r>
            <a:r>
              <a:rPr lang="en-US" dirty="0" smtClean="0"/>
              <a:t>Boom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first AI boom came in the </a:t>
            </a:r>
            <a:r>
              <a:rPr lang="en-US" sz="1800" b="1" dirty="0">
                <a:solidFill>
                  <a:srgbClr val="0070C0"/>
                </a:solidFill>
              </a:rPr>
              <a:t>late 1950s</a:t>
            </a:r>
            <a:r>
              <a:rPr lang="en-US" sz="1800" dirty="0"/>
              <a:t>. </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Search </a:t>
            </a:r>
            <a:r>
              <a:rPr lang="en-US" sz="1800" dirty="0"/>
              <a:t>program was based on </a:t>
            </a:r>
            <a:r>
              <a:rPr lang="en-US" sz="1800" b="1" dirty="0">
                <a:solidFill>
                  <a:srgbClr val="0070C0"/>
                </a:solidFill>
              </a:rPr>
              <a:t>fixed </a:t>
            </a:r>
            <a:r>
              <a:rPr lang="en-US" sz="1800" b="1" dirty="0" smtClean="0">
                <a:solidFill>
                  <a:srgbClr val="0070C0"/>
                </a:solidFill>
              </a:rPr>
              <a:t>rules </a:t>
            </a:r>
            <a:r>
              <a:rPr lang="en-US" sz="1800" b="1" dirty="0">
                <a:solidFill>
                  <a:srgbClr val="0070C0"/>
                </a:solidFill>
              </a:rPr>
              <a:t>dividing </a:t>
            </a:r>
            <a:r>
              <a:rPr lang="en-US" sz="1800" b="1" dirty="0" smtClean="0">
                <a:solidFill>
                  <a:srgbClr val="0070C0"/>
                </a:solidFill>
              </a:rPr>
              <a:t>cases.</a:t>
            </a:r>
          </a:p>
          <a:p>
            <a:endParaRPr lang="en-US" sz="1800" dirty="0" smtClean="0"/>
          </a:p>
          <a:p>
            <a:pPr>
              <a:buFont typeface="Arial" panose="020B0604020202020204" pitchFamily="34" charset="0"/>
              <a:buChar char="•"/>
            </a:pPr>
            <a:r>
              <a:rPr lang="en-US" sz="1800" dirty="0" smtClean="0"/>
              <a:t>Write out </a:t>
            </a:r>
            <a:r>
              <a:rPr lang="en-US" sz="1800" dirty="0"/>
              <a:t>every possible pattern </a:t>
            </a:r>
            <a:r>
              <a:rPr lang="en-US" sz="1800" dirty="0" smtClean="0"/>
              <a:t>as machine can calculate </a:t>
            </a:r>
            <a:r>
              <a:rPr lang="en-US" sz="1800" dirty="0"/>
              <a:t>much faster than a human can.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 </a:t>
            </a:r>
            <a:r>
              <a:rPr lang="en-US" sz="1800" dirty="0"/>
              <a:t>machine will keep </a:t>
            </a:r>
            <a:r>
              <a:rPr lang="en-US" sz="1800" dirty="0" smtClean="0"/>
              <a:t>searching a </a:t>
            </a:r>
            <a:r>
              <a:rPr lang="en-US" sz="1800" dirty="0"/>
              <a:t>million times and eventually will find the best answer</a:t>
            </a:r>
            <a:r>
              <a:rPr lang="en-US" sz="1800" dirty="0" smtClean="0"/>
              <a:t>.</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most popular search </a:t>
            </a:r>
            <a:r>
              <a:rPr lang="en-US" sz="1800" dirty="0" smtClean="0"/>
              <a:t>methods were </a:t>
            </a:r>
            <a:r>
              <a:rPr lang="en-US" sz="1800" b="1" dirty="0">
                <a:solidFill>
                  <a:srgbClr val="0070C0"/>
                </a:solidFill>
              </a:rPr>
              <a:t>depth-first search </a:t>
            </a:r>
            <a:r>
              <a:rPr lang="en-US" sz="1800" dirty="0">
                <a:solidFill>
                  <a:srgbClr val="0070C0"/>
                </a:solidFill>
              </a:rPr>
              <a:t>(</a:t>
            </a:r>
            <a:r>
              <a:rPr lang="en-US" sz="1800" b="1" dirty="0">
                <a:solidFill>
                  <a:srgbClr val="0070C0"/>
                </a:solidFill>
              </a:rPr>
              <a:t>DFS</a:t>
            </a:r>
            <a:r>
              <a:rPr lang="en-US" sz="1800" dirty="0">
                <a:solidFill>
                  <a:srgbClr val="0070C0"/>
                </a:solidFill>
              </a:rPr>
              <a:t>) </a:t>
            </a:r>
            <a:r>
              <a:rPr lang="en-US" sz="1800" dirty="0"/>
              <a:t>and </a:t>
            </a:r>
            <a:r>
              <a:rPr lang="en-US" sz="1800" b="1" dirty="0">
                <a:solidFill>
                  <a:srgbClr val="0070C0"/>
                </a:solidFill>
              </a:rPr>
              <a:t>breadth-first </a:t>
            </a:r>
            <a:r>
              <a:rPr lang="en-US" sz="1800" b="1" dirty="0" smtClean="0">
                <a:solidFill>
                  <a:srgbClr val="0070C0"/>
                </a:solidFill>
              </a:rPr>
              <a:t>search </a:t>
            </a:r>
            <a:r>
              <a:rPr lang="en-US" sz="1800" dirty="0" smtClean="0">
                <a:solidFill>
                  <a:srgbClr val="0070C0"/>
                </a:solidFill>
              </a:rPr>
              <a:t>(</a:t>
            </a:r>
            <a:r>
              <a:rPr lang="en-US" sz="1800" b="1" dirty="0" smtClean="0">
                <a:solidFill>
                  <a:srgbClr val="0070C0"/>
                </a:solidFill>
              </a:rPr>
              <a:t>BFS</a:t>
            </a:r>
            <a:r>
              <a:rPr lang="en-US" sz="1800" dirty="0">
                <a:solidFill>
                  <a:srgbClr val="0070C0"/>
                </a:solidFill>
              </a:rPr>
              <a:t>).</a:t>
            </a:r>
            <a:endParaRPr lang="en-US" sz="2000"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Tree>
    <p:extLst>
      <p:ext uri="{BB962C8B-B14F-4D97-AF65-F5344CB8AC3E}">
        <p14:creationId xmlns:p14="http://schemas.microsoft.com/office/powerpoint/2010/main" val="615161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Un-Supervised Learning</a:t>
            </a:r>
            <a:r>
              <a:rPr lang="en-US" sz="1800" dirty="0"/>
              <a:t>: discover </a:t>
            </a:r>
            <a:r>
              <a:rPr lang="en-US" sz="1800" b="1" dirty="0">
                <a:solidFill>
                  <a:srgbClr val="0070C0"/>
                </a:solidFill>
              </a:rPr>
              <a:t>hidden structure</a:t>
            </a:r>
            <a:r>
              <a:rPr lang="en-US" sz="1800" dirty="0"/>
              <a:t> (like clustering) or </a:t>
            </a:r>
            <a:r>
              <a:rPr lang="en-US" sz="1800" b="1" dirty="0">
                <a:solidFill>
                  <a:srgbClr val="0070C0"/>
                </a:solidFill>
              </a:rPr>
              <a:t>correlation</a:t>
            </a:r>
            <a:r>
              <a:rPr lang="en-US" sz="1800" dirty="0"/>
              <a:t> from unlabeled data</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Semi-supervised </a:t>
            </a:r>
            <a:r>
              <a:rPr lang="en-US" sz="1800" b="1" dirty="0"/>
              <a:t>learning</a:t>
            </a:r>
            <a:r>
              <a:rPr lang="en-US" sz="1800" dirty="0"/>
              <a:t>: </a:t>
            </a:r>
            <a:r>
              <a:rPr lang="en-US" sz="1800" b="1" dirty="0">
                <a:solidFill>
                  <a:srgbClr val="0070C0"/>
                </a:solidFill>
              </a:rPr>
              <a:t>falls between unsupervised learning </a:t>
            </a:r>
            <a:r>
              <a:rPr lang="en-US" sz="1800" dirty="0"/>
              <a:t>(without any labeled training data) </a:t>
            </a:r>
            <a:r>
              <a:rPr lang="en-US" sz="1800" b="1" dirty="0">
                <a:solidFill>
                  <a:srgbClr val="0070C0"/>
                </a:solidFill>
              </a:rPr>
              <a:t>and supervised learning </a:t>
            </a:r>
            <a:r>
              <a:rPr lang="en-US" sz="1800" dirty="0"/>
              <a:t>(with completely labeled training data). The acquisition of labeled data for a learning problem often requires a skilled human agent </a:t>
            </a:r>
            <a:r>
              <a:rPr lang="en-US" sz="1800" dirty="0" smtClean="0"/>
              <a:t>or </a:t>
            </a:r>
            <a:r>
              <a:rPr lang="en-US" sz="1800" dirty="0"/>
              <a:t>a physical </a:t>
            </a:r>
            <a:r>
              <a:rPr lang="en-US" sz="1800" dirty="0" smtClean="0"/>
              <a:t>experiment. </a:t>
            </a:r>
            <a:r>
              <a:rPr lang="en-US" sz="1800" dirty="0"/>
              <a:t>The cost associated with the labeling process thus may </a:t>
            </a:r>
            <a:r>
              <a:rPr lang="en-US" sz="1800" b="1" dirty="0">
                <a:solidFill>
                  <a:srgbClr val="0070C0"/>
                </a:solidFill>
              </a:rPr>
              <a:t>render a fully labeled training set infeasible</a:t>
            </a:r>
            <a:r>
              <a:rPr lang="en-US" sz="1800" dirty="0"/>
              <a:t>, whereas acquisition of unlabeled data is relatively inexpensive. </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Reinforcement Learning</a:t>
            </a:r>
            <a:r>
              <a:rPr lang="en-US" sz="1800" dirty="0"/>
              <a:t>: </a:t>
            </a:r>
            <a:r>
              <a:rPr lang="en-US" sz="1800" dirty="0" smtClean="0"/>
              <a:t>interacts </a:t>
            </a:r>
            <a:r>
              <a:rPr lang="en-US" sz="1800" dirty="0"/>
              <a:t>with a dynamic environment in which it must perform a certain goal </a:t>
            </a:r>
            <a:r>
              <a:rPr lang="en-US" sz="1800" dirty="0" smtClean="0"/>
              <a:t>(such as </a:t>
            </a:r>
            <a:r>
              <a:rPr lang="en-US" sz="1800" dirty="0"/>
              <a:t>playing a game against an </a:t>
            </a:r>
            <a:r>
              <a:rPr lang="en-US" sz="1800" dirty="0" smtClean="0"/>
              <a:t>opponent). </a:t>
            </a:r>
            <a:r>
              <a:rPr lang="en-US" sz="1800" dirty="0"/>
              <a:t>The program is provided </a:t>
            </a:r>
            <a:r>
              <a:rPr lang="en-US" sz="1800" b="1" dirty="0">
                <a:solidFill>
                  <a:srgbClr val="0070C0"/>
                </a:solidFill>
              </a:rPr>
              <a:t>feedback</a:t>
            </a:r>
            <a:r>
              <a:rPr lang="en-US" sz="1800" dirty="0">
                <a:solidFill>
                  <a:srgbClr val="0070C0"/>
                </a:solidFill>
              </a:rPr>
              <a:t> </a:t>
            </a:r>
            <a:r>
              <a:rPr lang="en-US" sz="1800" dirty="0"/>
              <a:t>in terms of </a:t>
            </a:r>
            <a:r>
              <a:rPr lang="en-US" sz="1800" b="1" dirty="0">
                <a:solidFill>
                  <a:srgbClr val="0070C0"/>
                </a:solidFill>
              </a:rPr>
              <a:t>rewards and punishments </a:t>
            </a:r>
            <a:r>
              <a:rPr lang="en-US" sz="1800" dirty="0"/>
              <a:t>as it navigates its problem space.</a:t>
            </a:r>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Tree>
    <p:extLst>
      <p:ext uri="{BB962C8B-B14F-4D97-AF65-F5344CB8AC3E}">
        <p14:creationId xmlns:p14="http://schemas.microsoft.com/office/powerpoint/2010/main" val="26708974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Basics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Classification</a:t>
            </a:r>
            <a:r>
              <a:rPr lang="en-US" sz="1800" dirty="0"/>
              <a:t>: predict a </a:t>
            </a:r>
            <a:r>
              <a:rPr lang="en-US" sz="1800" b="1" dirty="0">
                <a:solidFill>
                  <a:srgbClr val="0070C0"/>
                </a:solidFill>
              </a:rPr>
              <a:t>discrete</a:t>
            </a:r>
            <a:r>
              <a:rPr lang="en-US" sz="1800" dirty="0"/>
              <a:t> number of </a:t>
            </a:r>
            <a:r>
              <a:rPr lang="en-US" sz="1800" dirty="0" smtClean="0"/>
              <a:t>values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Binary</a:t>
            </a:r>
            <a:r>
              <a:rPr lang="en-US" sz="1600" dirty="0" smtClean="0"/>
              <a:t> </a:t>
            </a:r>
            <a:r>
              <a:rPr lang="en-US" sz="1600" b="1" dirty="0" smtClean="0"/>
              <a:t>Classification</a:t>
            </a:r>
            <a:r>
              <a:rPr lang="en-US" sz="1600" dirty="0"/>
              <a:t> </a:t>
            </a:r>
            <a:r>
              <a:rPr lang="en-US" sz="1600" dirty="0" smtClean="0"/>
              <a:t>: </a:t>
            </a:r>
            <a:r>
              <a:rPr lang="en-US" sz="1600" dirty="0"/>
              <a:t> when there is only </a:t>
            </a:r>
            <a:r>
              <a:rPr lang="en-US" sz="1600" b="1" dirty="0">
                <a:solidFill>
                  <a:srgbClr val="0070C0"/>
                </a:solidFill>
              </a:rPr>
              <a:t>two classes </a:t>
            </a:r>
            <a:r>
              <a:rPr lang="en-US" sz="1600" dirty="0"/>
              <a:t>to predict, usually 1 or </a:t>
            </a:r>
            <a:r>
              <a:rPr lang="en-US" sz="1600" dirty="0" smtClean="0"/>
              <a:t>0; True or False.</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Multi-Class Classification</a:t>
            </a:r>
            <a:r>
              <a:rPr lang="en-US" sz="1600" dirty="0" smtClean="0"/>
              <a:t>: when </a:t>
            </a:r>
            <a:r>
              <a:rPr lang="en-US" sz="1600" dirty="0"/>
              <a:t>there are </a:t>
            </a:r>
            <a:r>
              <a:rPr lang="en-US" sz="1600" b="1" dirty="0">
                <a:solidFill>
                  <a:srgbClr val="0070C0"/>
                </a:solidFill>
              </a:rPr>
              <a:t>more than two class </a:t>
            </a:r>
            <a:r>
              <a:rPr lang="en-US" sz="1600" dirty="0"/>
              <a:t>labels to predict we call multi-classification task. </a:t>
            </a:r>
            <a:r>
              <a:rPr lang="en-US" sz="1600" dirty="0" smtClean="0"/>
              <a:t>e.g</a:t>
            </a:r>
            <a:r>
              <a:rPr lang="en-US" sz="1600" dirty="0"/>
              <a:t>. predicting 3 types of iris </a:t>
            </a:r>
            <a:r>
              <a:rPr lang="en-US" sz="1600" dirty="0" smtClean="0"/>
              <a:t>species; </a:t>
            </a:r>
            <a:r>
              <a:rPr lang="en-US" sz="1600" dirty="0"/>
              <a:t>image classification problems where there are more than thousands classes(cat, dog, fish, car</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t>Regression</a:t>
            </a:r>
            <a:r>
              <a:rPr lang="en-US" sz="1800" dirty="0" smtClean="0"/>
              <a:t>: </a:t>
            </a:r>
            <a:r>
              <a:rPr lang="en-US" sz="1800" dirty="0"/>
              <a:t>predict </a:t>
            </a:r>
            <a:r>
              <a:rPr lang="en-US" sz="1800" b="1" dirty="0">
                <a:solidFill>
                  <a:srgbClr val="0070C0"/>
                </a:solidFill>
              </a:rPr>
              <a:t>continuous</a:t>
            </a:r>
            <a:r>
              <a:rPr lang="en-US" sz="1800" dirty="0">
                <a:solidFill>
                  <a:srgbClr val="0070C0"/>
                </a:solidFill>
              </a:rPr>
              <a:t> </a:t>
            </a:r>
            <a:r>
              <a:rPr lang="en-US" sz="1800" dirty="0"/>
              <a:t>valued output. </a:t>
            </a:r>
            <a:r>
              <a:rPr lang="en-US" sz="1800" dirty="0" smtClean="0"/>
              <a:t>For example, given </a:t>
            </a:r>
            <a:r>
              <a:rPr lang="en-US" sz="1800" dirty="0"/>
              <a:t>a size of the house predict the </a:t>
            </a:r>
            <a:r>
              <a:rPr lang="en-US" sz="1800" dirty="0" smtClean="0"/>
              <a:t>price (</a:t>
            </a:r>
            <a:r>
              <a:rPr lang="en-US" sz="1800" dirty="0"/>
              <a:t>real value).</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Tree>
    <p:extLst>
      <p:ext uri="{BB962C8B-B14F-4D97-AF65-F5344CB8AC3E}">
        <p14:creationId xmlns:p14="http://schemas.microsoft.com/office/powerpoint/2010/main" val="1428121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Objective 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Objective function</a:t>
            </a:r>
            <a:r>
              <a:rPr lang="en-US" sz="1800" dirty="0" smtClean="0"/>
              <a:t>: a 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3233605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Gradient Descent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5"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257005" y="3789040"/>
            <a:ext cx="2790825" cy="2581275"/>
          </a:xfrm>
          <a:prstGeom prst="rect">
            <a:avLst/>
          </a:prstGeom>
        </p:spPr>
      </p:pic>
    </p:spTree>
    <p:extLst>
      <p:ext uri="{BB962C8B-B14F-4D97-AF65-F5344CB8AC3E}">
        <p14:creationId xmlns:p14="http://schemas.microsoft.com/office/powerpoint/2010/main" val="2917243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243154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Data Set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In-Sample</a:t>
            </a:r>
            <a:r>
              <a:rPr lang="en-US" sz="1800" dirty="0" smtClean="0"/>
              <a:t>: the data set used in the model training</a:t>
            </a:r>
          </a:p>
          <a:p>
            <a:pPr marL="857250" lvl="1" indent="-457200">
              <a:buFont typeface="Arial" panose="020B0604020202020204" pitchFamily="34" charset="0"/>
              <a:buChar char="•"/>
            </a:pPr>
            <a:r>
              <a:rPr lang="en-US" sz="1600" b="1" dirty="0"/>
              <a:t>Training </a:t>
            </a:r>
            <a:r>
              <a:rPr lang="en-US" sz="1600" b="1" dirty="0" smtClean="0"/>
              <a:t>Set</a:t>
            </a:r>
            <a:r>
              <a:rPr lang="en-US" sz="1600" dirty="0" smtClean="0"/>
              <a:t>: the labelled data </a:t>
            </a:r>
            <a:r>
              <a:rPr lang="en-US" sz="1600" b="1" dirty="0" smtClean="0">
                <a:solidFill>
                  <a:srgbClr val="0070C0"/>
                </a:solidFill>
              </a:rPr>
              <a:t>used to train </a:t>
            </a:r>
            <a:r>
              <a:rPr lang="en-US" sz="1600" dirty="0" smtClean="0"/>
              <a:t>the underlying model during learning</a:t>
            </a:r>
          </a:p>
          <a:p>
            <a:pPr marL="857250" lvl="1" indent="-457200">
              <a:buFont typeface="Arial" panose="020B0604020202020204" pitchFamily="34" charset="0"/>
              <a:buChar char="•"/>
            </a:pPr>
            <a:r>
              <a:rPr lang="en-US" sz="1600" b="1" dirty="0" smtClean="0"/>
              <a:t>Validation Set</a:t>
            </a:r>
            <a:r>
              <a:rPr lang="en-US" sz="1600" dirty="0"/>
              <a:t>: a set of examples used to </a:t>
            </a:r>
            <a:r>
              <a:rPr lang="en-US" sz="1600" b="1" dirty="0">
                <a:solidFill>
                  <a:srgbClr val="0070C0"/>
                </a:solidFill>
              </a:rPr>
              <a:t>tune the parameters</a:t>
            </a:r>
            <a:r>
              <a:rPr lang="en-US" sz="1600" dirty="0"/>
              <a:t> of a classifier</a:t>
            </a:r>
            <a:endParaRPr lang="en-US" sz="16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r>
              <a:rPr lang="en-US" sz="1400" b="1" dirty="0"/>
              <a:t>Cross </a:t>
            </a:r>
            <a:r>
              <a:rPr lang="en-US" sz="1400" b="1" dirty="0" smtClean="0"/>
              <a:t>Validation</a:t>
            </a:r>
            <a:r>
              <a:rPr lang="en-US" sz="1400" dirty="0" smtClean="0"/>
              <a:t>: select </a:t>
            </a:r>
            <a:r>
              <a:rPr lang="en-US" sz="1400" dirty="0"/>
              <a:t>a number of folds </a:t>
            </a:r>
            <a:r>
              <a:rPr lang="en-US" sz="1400" dirty="0" smtClean="0"/>
              <a:t>to </a:t>
            </a:r>
            <a:r>
              <a:rPr lang="en-US" sz="1400" b="1" dirty="0" smtClean="0">
                <a:solidFill>
                  <a:srgbClr val="0070C0"/>
                </a:solidFill>
              </a:rPr>
              <a:t>partition the data set</a:t>
            </a:r>
            <a:r>
              <a:rPr lang="en-US" sz="1400" dirty="0" smtClean="0"/>
              <a:t>. </a:t>
            </a:r>
            <a:r>
              <a:rPr lang="en-US" sz="1400" dirty="0"/>
              <a:t>For each </a:t>
            </a:r>
            <a:r>
              <a:rPr lang="en-US" sz="1400" dirty="0" smtClean="0"/>
              <a:t>fold, trains </a:t>
            </a:r>
            <a:r>
              <a:rPr lang="en-US" sz="1400" dirty="0"/>
              <a:t>a model using the </a:t>
            </a:r>
            <a:r>
              <a:rPr lang="en-US" sz="1400" b="1" dirty="0">
                <a:solidFill>
                  <a:srgbClr val="0070C0"/>
                </a:solidFill>
              </a:rPr>
              <a:t>out-of-fold </a:t>
            </a:r>
            <a:r>
              <a:rPr lang="en-US" sz="1400" b="1" dirty="0" smtClean="0">
                <a:solidFill>
                  <a:srgbClr val="0070C0"/>
                </a:solidFill>
              </a:rPr>
              <a:t>observations</a:t>
            </a:r>
            <a:r>
              <a:rPr lang="en-US" sz="1400" dirty="0" smtClean="0"/>
              <a:t>. </a:t>
            </a:r>
            <a:r>
              <a:rPr lang="en-US" sz="1400" dirty="0"/>
              <a:t>Assesses model performance using </a:t>
            </a:r>
            <a:r>
              <a:rPr lang="en-US" sz="1400" b="1" dirty="0">
                <a:solidFill>
                  <a:srgbClr val="0070C0"/>
                </a:solidFill>
              </a:rPr>
              <a:t>in-fold </a:t>
            </a:r>
            <a:r>
              <a:rPr lang="en-US" sz="1400" b="1" dirty="0" smtClean="0">
                <a:solidFill>
                  <a:srgbClr val="0070C0"/>
                </a:solidFill>
              </a:rPr>
              <a:t>data </a:t>
            </a:r>
            <a:r>
              <a:rPr lang="en-US" sz="1400" dirty="0" smtClean="0"/>
              <a:t>and calculates </a:t>
            </a:r>
            <a:r>
              <a:rPr lang="en-US" sz="1400" dirty="0"/>
              <a:t>the average test error over all </a:t>
            </a:r>
            <a:r>
              <a:rPr lang="en-US" sz="1400" dirty="0" smtClean="0"/>
              <a:t>folds.</a:t>
            </a:r>
            <a:r>
              <a:rPr lang="en-US" sz="1400" dirty="0"/>
              <a:t> This method gives a good estimate of the predictive accuracy of the final model trained with all the data. It requires multiple fits but makes efficient use of all the data, so it is </a:t>
            </a:r>
            <a:r>
              <a:rPr lang="en-US" sz="1400" b="1" dirty="0">
                <a:solidFill>
                  <a:srgbClr val="0070C0"/>
                </a:solidFill>
              </a:rPr>
              <a:t>recommended for small data sets</a:t>
            </a:r>
            <a:r>
              <a:rPr lang="en-US" sz="1400" dirty="0"/>
              <a:t>.</a:t>
            </a:r>
          </a:p>
          <a:p>
            <a:pPr marL="1257300" lvl="2" indent="-457200">
              <a:buFont typeface="Arial" panose="020B0604020202020204" pitchFamily="34" charset="0"/>
              <a:buChar char="•"/>
            </a:pPr>
            <a:endParaRPr lang="en-US" sz="1400" b="1" dirty="0" smtClean="0"/>
          </a:p>
          <a:p>
            <a:pPr marL="1257300" lvl="2" indent="-457200">
              <a:buFont typeface="Arial" panose="020B0604020202020204" pitchFamily="34" charset="0"/>
              <a:buChar char="•"/>
            </a:pPr>
            <a:r>
              <a:rPr lang="en-US" sz="1400" b="1" dirty="0" smtClean="0"/>
              <a:t>Holdout </a:t>
            </a:r>
            <a:r>
              <a:rPr lang="en-US" sz="1400" b="1" dirty="0"/>
              <a:t>Validation</a:t>
            </a:r>
            <a:r>
              <a:rPr lang="en-US" sz="1400" dirty="0"/>
              <a:t>: </a:t>
            </a:r>
            <a:r>
              <a:rPr lang="en-US" sz="1400" b="1" dirty="0" smtClean="0">
                <a:solidFill>
                  <a:srgbClr val="0070C0"/>
                </a:solidFill>
              </a:rPr>
              <a:t>reserve certain % </a:t>
            </a:r>
            <a:r>
              <a:rPr lang="en-US" sz="1400" b="1" dirty="0">
                <a:solidFill>
                  <a:srgbClr val="0070C0"/>
                </a:solidFill>
              </a:rPr>
              <a:t>of </a:t>
            </a:r>
            <a:r>
              <a:rPr lang="en-US" sz="1400" b="1" dirty="0" smtClean="0">
                <a:solidFill>
                  <a:srgbClr val="0070C0"/>
                </a:solidFill>
              </a:rPr>
              <a:t>the training </a:t>
            </a:r>
            <a:r>
              <a:rPr lang="en-US" sz="1400" b="1" dirty="0">
                <a:solidFill>
                  <a:srgbClr val="0070C0"/>
                </a:solidFill>
              </a:rPr>
              <a:t>data </a:t>
            </a:r>
            <a:r>
              <a:rPr lang="en-US" sz="1400" b="1" dirty="0" smtClean="0">
                <a:solidFill>
                  <a:srgbClr val="0070C0"/>
                </a:solidFill>
              </a:rPr>
              <a:t>as </a:t>
            </a:r>
            <a:r>
              <a:rPr lang="en-US" sz="1400" b="1" dirty="0">
                <a:solidFill>
                  <a:srgbClr val="0070C0"/>
                </a:solidFill>
              </a:rPr>
              <a:t>test </a:t>
            </a:r>
            <a:r>
              <a:rPr lang="en-US" sz="1400" b="1" dirty="0" smtClean="0">
                <a:solidFill>
                  <a:srgbClr val="0070C0"/>
                </a:solidFill>
              </a:rPr>
              <a:t>set</a:t>
            </a:r>
            <a:r>
              <a:rPr lang="en-US" sz="1400" dirty="0" smtClean="0"/>
              <a:t>. Train </a:t>
            </a:r>
            <a:r>
              <a:rPr lang="en-US" sz="1400" dirty="0"/>
              <a:t>the model on the training set and assesses the performance with the test set. The resulting model is based on only a portion of the data, so it is recommended only for large data sets.</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Out-Sample</a:t>
            </a:r>
            <a:r>
              <a:rPr lang="en-US" sz="1800" dirty="0" smtClean="0"/>
              <a:t>: the data set </a:t>
            </a:r>
            <a:r>
              <a:rPr lang="en-US" sz="1800" b="1" dirty="0" smtClean="0">
                <a:solidFill>
                  <a:srgbClr val="0070C0"/>
                </a:solidFill>
              </a:rPr>
              <a:t>not seen </a:t>
            </a:r>
            <a:r>
              <a:rPr lang="en-US" sz="1800" dirty="0" smtClean="0"/>
              <a:t>by the model</a:t>
            </a:r>
          </a:p>
          <a:p>
            <a:pPr marL="857250" lvl="1" indent="-457200">
              <a:buFont typeface="Arial" panose="020B0604020202020204" pitchFamily="34" charset="0"/>
              <a:buChar char="•"/>
            </a:pPr>
            <a:r>
              <a:rPr lang="en-US" sz="1600" dirty="0"/>
              <a:t>Test Set: a set of examples used only to assess the performance of a fully-trained classifier </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Tree>
    <p:extLst>
      <p:ext uri="{BB962C8B-B14F-4D97-AF65-F5344CB8AC3E}">
        <p14:creationId xmlns:p14="http://schemas.microsoft.com/office/powerpoint/2010/main" val="16854753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a </a:t>
            </a:r>
            <a:r>
              <a:rPr lang="en-US" sz="1800" dirty="0"/>
              <a:t>result that indicates a given condition exists, when it does not. </a:t>
            </a:r>
            <a:r>
              <a:rPr lang="en-US" sz="1800" dirty="0" smtClean="0"/>
              <a:t>A </a:t>
            </a:r>
            <a:r>
              <a:rPr lang="en-US" sz="1800" dirty="0"/>
              <a:t>false positive error is a </a:t>
            </a:r>
            <a:r>
              <a:rPr lang="en-US" sz="1800" b="1" dirty="0">
                <a:solidFill>
                  <a:srgbClr val="0070C0"/>
                </a:solidFill>
              </a:rPr>
              <a:t>type 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a </a:t>
            </a:r>
            <a:r>
              <a:rPr lang="en-US" sz="1800" dirty="0"/>
              <a:t>result that indicates that a condition does not hold, while in fact it does. </a:t>
            </a:r>
            <a:r>
              <a:rPr lang="en-US" sz="1800" dirty="0" smtClean="0"/>
              <a:t>A </a:t>
            </a:r>
            <a:r>
              <a:rPr lang="en-US" sz="1800" dirty="0"/>
              <a:t>false negative error is a </a:t>
            </a:r>
            <a:r>
              <a:rPr lang="en-US" sz="1800" b="1" dirty="0">
                <a:solidFill>
                  <a:srgbClr val="0070C0"/>
                </a:solidFill>
              </a:rPr>
              <a:t>type II error </a:t>
            </a:r>
            <a:r>
              <a:rPr lang="en-US" sz="1800" dirty="0"/>
              <a:t>occurring in a test where a single condition is checked for and the result of the test is </a:t>
            </a:r>
            <a:r>
              <a:rPr lang="en-US" sz="1800" b="1" dirty="0">
                <a:solidFill>
                  <a:srgbClr val="0070C0"/>
                </a:solidFill>
              </a:rPr>
              <a:t>erroneously that the condition is absent</a:t>
            </a:r>
            <a:r>
              <a:rPr lang="en-US" sz="1800" dirty="0" smtClean="0"/>
              <a:t>.</a:t>
            </a:r>
          </a:p>
          <a:p>
            <a:endParaRPr lang="en-US" sz="1800" dirty="0" smtClean="0"/>
          </a:p>
          <a:p>
            <a:r>
              <a:rPr lang="en-US" sz="1600" dirty="0" smtClean="0"/>
              <a:t>(</a:t>
            </a:r>
            <a:r>
              <a:rPr lang="en-US" sz="1600" b="1" dirty="0" smtClean="0"/>
              <a:t>Discussion</a:t>
            </a:r>
            <a:r>
              <a:rPr lang="en-US" sz="1600" dirty="0" smtClean="0"/>
              <a:t>: Production Support, Laws)</a:t>
            </a:r>
            <a:endParaRPr lang="en-US" sz="16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4175004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Machine Learning - ROC </a:t>
            </a:r>
            <a:r>
              <a:rPr lang="en-US" dirty="0" smtClean="0"/>
              <a:t>curve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80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Pre-process</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 model</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Tree>
    <p:extLst>
      <p:ext uri="{BB962C8B-B14F-4D97-AF65-F5344CB8AC3E}">
        <p14:creationId xmlns:p14="http://schemas.microsoft.com/office/powerpoint/2010/main" val="1043417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47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6" name="Picture 5"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583" t="24009" r="20167" b="18144"/>
          <a:stretch/>
        </p:blipFill>
        <p:spPr>
          <a:xfrm>
            <a:off x="1619672" y="2132856"/>
            <a:ext cx="5326380" cy="2781301"/>
          </a:xfrm>
          <a:prstGeom prst="rect">
            <a:avLst/>
          </a:prstGeom>
        </p:spPr>
      </p:pic>
      <p:sp>
        <p:nvSpPr>
          <p:cNvPr id="2" name="TextBox 1"/>
          <p:cNvSpPr txBox="1"/>
          <p:nvPr/>
        </p:nvSpPr>
        <p:spPr>
          <a:xfrm>
            <a:off x="1239400" y="5142383"/>
            <a:ext cx="6086923" cy="461665"/>
          </a:xfrm>
          <a:prstGeom prst="rect">
            <a:avLst/>
          </a:prstGeom>
          <a:noFill/>
        </p:spPr>
        <p:txBody>
          <a:bodyPr wrap="none" rtlCol="0">
            <a:spAutoFit/>
          </a:bodyPr>
          <a:lstStyle/>
          <a:p>
            <a:r>
              <a:rPr lang="en-US" dirty="0" smtClean="0"/>
              <a:t>Depth-First Search vs Breadth-First Search</a:t>
            </a:r>
            <a:endParaRPr lang="en-US" dirty="0"/>
          </a:p>
        </p:txBody>
      </p:sp>
    </p:spTree>
    <p:extLst>
      <p:ext uri="{BB962C8B-B14F-4D97-AF65-F5344CB8AC3E}">
        <p14:creationId xmlns:p14="http://schemas.microsoft.com/office/powerpoint/2010/main" val="852201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Workflow</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2504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Linear Regression</a:t>
            </a:r>
            <a:endParaRPr lang="en-US" dirty="0"/>
          </a:p>
        </p:txBody>
      </p:sp>
      <p:sp>
        <p:nvSpPr>
          <p:cNvPr id="7" name="Content Placeholder 1"/>
          <p:cNvSpPr txBox="1">
            <a:spLocks/>
          </p:cNvSpPr>
          <p:nvPr/>
        </p:nvSpPr>
        <p:spPr>
          <a:xfrm>
            <a:off x="395536" y="1700808"/>
            <a:ext cx="3872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Linear Regression</a:t>
            </a:r>
            <a:r>
              <a:rPr lang="en-US" sz="1800" dirty="0" smtClean="0"/>
              <a:t>: one of the simplest </a:t>
            </a:r>
            <a:r>
              <a:rPr lang="en-US" sz="1800" b="1" dirty="0" smtClean="0">
                <a:solidFill>
                  <a:srgbClr val="0070C0"/>
                </a:solidFill>
              </a:rPr>
              <a:t>supervised </a:t>
            </a:r>
            <a:r>
              <a:rPr lang="en-US" sz="1800" b="1" dirty="0">
                <a:solidFill>
                  <a:srgbClr val="0070C0"/>
                </a:solidFill>
              </a:rPr>
              <a:t>learning </a:t>
            </a:r>
            <a:r>
              <a:rPr lang="en-US" sz="1800" dirty="0"/>
              <a:t>algorithms. This algorithm assumes that the </a:t>
            </a:r>
            <a:r>
              <a:rPr lang="en-US" sz="1800" b="1" dirty="0">
                <a:solidFill>
                  <a:srgbClr val="0070C0"/>
                </a:solidFill>
              </a:rPr>
              <a:t>relationship between</a:t>
            </a:r>
            <a:r>
              <a:rPr lang="en-US" sz="1800" dirty="0"/>
              <a:t> </a:t>
            </a:r>
            <a:r>
              <a:rPr lang="en-US" sz="1800" b="1" dirty="0">
                <a:solidFill>
                  <a:srgbClr val="0070C0"/>
                </a:solidFill>
              </a:rPr>
              <a:t>input features and the outputted label is </a:t>
            </a:r>
            <a:r>
              <a:rPr lang="en-US" sz="1800" b="1" dirty="0" smtClean="0">
                <a:solidFill>
                  <a:srgbClr val="0070C0"/>
                </a:solidFill>
              </a:rPr>
              <a:t>linear </a:t>
            </a:r>
            <a:r>
              <a:rPr lang="en-US" sz="1800" dirty="0" smtClean="0"/>
              <a:t>(i.e. x1, x2…</a:t>
            </a:r>
            <a:r>
              <a:rPr lang="en-US" sz="1800" dirty="0" err="1" smtClean="0"/>
              <a:t>xn</a:t>
            </a:r>
            <a:r>
              <a:rPr lang="en-US" sz="1800" dirty="0" smtClean="0"/>
              <a:t> is adding to each other)</a:t>
            </a:r>
          </a:p>
          <a:p>
            <a:endParaRPr lang="en-US" sz="1800" dirty="0"/>
          </a:p>
          <a:p>
            <a:r>
              <a:rPr lang="en-US" sz="1800" b="1" dirty="0" smtClean="0"/>
              <a:t>Objective function</a:t>
            </a:r>
            <a:r>
              <a:rPr lang="en-US" sz="1800" dirty="0"/>
              <a:t>: </a:t>
            </a:r>
            <a:r>
              <a:rPr lang="en-US" sz="1800" dirty="0" smtClean="0"/>
              <a:t>minimize the </a:t>
            </a:r>
            <a:r>
              <a:rPr lang="en-US" sz="1800" dirty="0"/>
              <a:t>error </a:t>
            </a:r>
            <a:r>
              <a:rPr lang="en-US" sz="1800" dirty="0" smtClean="0"/>
              <a:t>(i.e. the </a:t>
            </a:r>
            <a:r>
              <a:rPr lang="en-US" sz="1800" dirty="0"/>
              <a:t>distance between the calculated y value and the real y </a:t>
            </a:r>
            <a:r>
              <a:rPr lang="en-US" sz="1800" dirty="0" smtClean="0"/>
              <a:t>value). One way is to calculate the </a:t>
            </a:r>
            <a:r>
              <a:rPr lang="en-US" sz="1800" b="1" dirty="0" smtClean="0">
                <a:solidFill>
                  <a:srgbClr val="0070C0"/>
                </a:solidFill>
              </a:rPr>
              <a:t>squared error</a:t>
            </a:r>
            <a:endParaRPr lang="en-US" sz="1800" b="1"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pic>
        <p:nvPicPr>
          <p:cNvPr id="7170" name="Picture 2" descr="machine learning 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400" y="2245246"/>
            <a:ext cx="4719929" cy="38568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2 linea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772816"/>
            <a:ext cx="283845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2928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Decision Tree </a:t>
            </a:r>
          </a:p>
        </p:txBody>
      </p:sp>
      <p:sp>
        <p:nvSpPr>
          <p:cNvPr id="7" name="Content Placeholder 1"/>
          <p:cNvSpPr txBox="1">
            <a:spLocks/>
          </p:cNvSpPr>
          <p:nvPr/>
        </p:nvSpPr>
        <p:spPr>
          <a:xfrm>
            <a:off x="345558" y="2492896"/>
            <a:ext cx="336234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Tree </a:t>
            </a:r>
            <a:r>
              <a:rPr lang="en-US" sz="1600" dirty="0"/>
              <a:t>models where the target variable can take a </a:t>
            </a:r>
            <a:r>
              <a:rPr lang="en-US" sz="1600" b="1" dirty="0">
                <a:solidFill>
                  <a:srgbClr val="0070C0"/>
                </a:solidFill>
              </a:rPr>
              <a:t>discrete set </a:t>
            </a:r>
            <a:r>
              <a:rPr lang="en-US" sz="1600" dirty="0"/>
              <a:t>of values are called </a:t>
            </a:r>
            <a:r>
              <a:rPr lang="en-US" sz="1600" b="1" dirty="0">
                <a:solidFill>
                  <a:srgbClr val="0070C0"/>
                </a:solidFill>
              </a:rPr>
              <a:t>classification trees</a:t>
            </a:r>
            <a:r>
              <a:rPr lang="en-US" sz="1600" dirty="0"/>
              <a:t>; in these tree structures, leaves represent class labels and branches represent conjunctions of features that lead to those class labels. Decision trees where the target variable can take </a:t>
            </a:r>
            <a:r>
              <a:rPr lang="en-US" sz="1600" b="1" dirty="0">
                <a:solidFill>
                  <a:srgbClr val="0070C0"/>
                </a:solidFill>
              </a:rPr>
              <a:t>continuous values</a:t>
            </a:r>
            <a:r>
              <a:rPr lang="en-US" sz="1600" dirty="0"/>
              <a:t> (typically real numbers) are called </a:t>
            </a:r>
            <a:r>
              <a:rPr lang="en-US" sz="1600" b="1" dirty="0">
                <a:solidFill>
                  <a:srgbClr val="0070C0"/>
                </a:solidFill>
              </a:rPr>
              <a:t>regression trees</a:t>
            </a:r>
            <a:r>
              <a:rPr lang="en-US" sz="1600" dirty="0" smtClean="0"/>
              <a:t>.</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4860032" y="5511198"/>
            <a:ext cx="2909643" cy="584775"/>
          </a:xfrm>
          <a:prstGeom prst="rect">
            <a:avLst/>
          </a:prstGeom>
          <a:noFill/>
        </p:spPr>
        <p:txBody>
          <a:bodyPr wrap="none" rtlCol="0">
            <a:spAutoFit/>
          </a:bodyPr>
          <a:lstStyle/>
          <a:p>
            <a:r>
              <a:rPr lang="en-US" sz="1600" dirty="0" smtClean="0">
                <a:solidFill>
                  <a:srgbClr val="00B050"/>
                </a:solidFill>
              </a:rPr>
              <a:t>(Notes: Automatic Rule-based</a:t>
            </a:r>
          </a:p>
          <a:p>
            <a:r>
              <a:rPr lang="en-US" sz="1600" dirty="0" smtClean="0">
                <a:solidFill>
                  <a:srgbClr val="00B050"/>
                </a:solidFill>
              </a:rPr>
              <a:t>High Bias -&gt; Random Forest)</a:t>
            </a:r>
            <a:endParaRPr lang="en-US" sz="1600" dirty="0">
              <a:solidFill>
                <a:srgbClr val="00B050"/>
              </a:solidFill>
            </a:endParaRPr>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034" y="2564904"/>
            <a:ext cx="5110200" cy="2816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528" y="1667986"/>
            <a:ext cx="75408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Go from </a:t>
            </a:r>
            <a:r>
              <a:rPr lang="en-US" sz="1600" b="1" dirty="0">
                <a:solidFill>
                  <a:srgbClr val="0070C0"/>
                </a:solidFill>
              </a:rPr>
              <a:t>observations</a:t>
            </a:r>
            <a:r>
              <a:rPr lang="en-US" sz="1600" dirty="0"/>
              <a:t> about an item (represented in the branches) to conclusions about the item's </a:t>
            </a:r>
            <a:r>
              <a:rPr lang="en-US" sz="1600" b="1" dirty="0">
                <a:solidFill>
                  <a:srgbClr val="0070C0"/>
                </a:solidFill>
              </a:rPr>
              <a:t>target value </a:t>
            </a:r>
            <a:r>
              <a:rPr lang="en-US" sz="1600" dirty="0"/>
              <a:t>(represented in the leaves). </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490216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Support </a:t>
            </a:r>
            <a:r>
              <a:rPr lang="en-US" sz="1800" dirty="0"/>
              <a:t>Vector Machine (SVM</a:t>
            </a:r>
            <a:r>
              <a:rPr lang="en-US" sz="1800" dirty="0" smtClean="0"/>
              <a:t>): a </a:t>
            </a:r>
            <a:r>
              <a:rPr lang="en-US" sz="1800" dirty="0"/>
              <a:t>discriminative classifier 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12290"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464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rId2"/>
            </a:endParaRPr>
          </a:p>
          <a:p>
            <a:pPr marL="514350" indent="-514350">
              <a:buFont typeface="Arial" panose="020B0604020202020204" pitchFamily="34" charset="0"/>
              <a:buChar char="•"/>
            </a:pPr>
            <a:r>
              <a:rPr lang="en-US" sz="1600" dirty="0" smtClean="0">
                <a:hlinkClick r:id="rId2"/>
              </a:rPr>
              <a:t>https</a:t>
            </a:r>
            <a:r>
              <a:rPr lang="en-US" sz="1600" dirty="0">
                <a:hlinkClick r:id="rId2"/>
              </a:rPr>
              <a:t>://</a:t>
            </a:r>
            <a:r>
              <a:rPr lang="en-US" sz="1600" dirty="0" smtClean="0">
                <a:hlinkClick r:id="rId2"/>
              </a:rPr>
              <a:t>www.youtube.com/watch?v=3liCbRZPrZA</a:t>
            </a:r>
            <a:endParaRPr lang="en-US" sz="1600" dirty="0" smtClean="0"/>
          </a:p>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pic>
        <p:nvPicPr>
          <p:cNvPr id="14338" name="Picture 2" descr="support vector machin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631080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SVM</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1334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i="1" dirty="0" err="1" smtClean="0"/>
              <a:t>k</a:t>
            </a:r>
            <a:r>
              <a:rPr lang="en-US" dirty="0" err="1" smtClean="0"/>
              <a:t>NN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The </a:t>
            </a:r>
            <a:r>
              <a:rPr lang="en-US" sz="1800" i="1" dirty="0" smtClean="0"/>
              <a:t>k</a:t>
            </a:r>
            <a:r>
              <a:rPr lang="en-US" sz="1800" dirty="0" smtClean="0"/>
              <a:t>-Nearest-Neighbors (</a:t>
            </a:r>
            <a:r>
              <a:rPr lang="en-US" sz="1800" i="1" dirty="0" err="1" smtClean="0"/>
              <a:t>k</a:t>
            </a:r>
            <a:r>
              <a:rPr lang="en-US" sz="1800" dirty="0" err="1" smtClean="0"/>
              <a:t>NN</a:t>
            </a:r>
            <a:r>
              <a:rPr lang="en-US" sz="1800" dirty="0" smtClean="0"/>
              <a:t>) algorithm </a:t>
            </a:r>
            <a:r>
              <a:rPr lang="en-US" sz="1800" dirty="0"/>
              <a:t>uses a very simple approach to perform classification. When tested with a new example, it looks through the training data and </a:t>
            </a:r>
            <a:r>
              <a:rPr lang="en-US" sz="1800" b="1" dirty="0">
                <a:solidFill>
                  <a:srgbClr val="0070C0"/>
                </a:solidFill>
              </a:rPr>
              <a:t>finds the </a:t>
            </a:r>
            <a:r>
              <a:rPr lang="en-US" sz="1800" b="1" i="1" dirty="0" smtClean="0">
                <a:solidFill>
                  <a:srgbClr val="0070C0"/>
                </a:solidFill>
              </a:rPr>
              <a:t>k</a:t>
            </a:r>
            <a:r>
              <a:rPr lang="en-US" sz="1800" b="1" dirty="0" smtClean="0">
                <a:solidFill>
                  <a:srgbClr val="0070C0"/>
                </a:solidFill>
              </a:rPr>
              <a:t> </a:t>
            </a:r>
            <a:r>
              <a:rPr lang="en-US" sz="1800" b="1" dirty="0">
                <a:solidFill>
                  <a:srgbClr val="0070C0"/>
                </a:solidFill>
              </a:rPr>
              <a:t>training examples that are closest to the new example</a:t>
            </a:r>
            <a:r>
              <a:rPr lang="en-US" sz="1800" dirty="0"/>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pic>
        <p:nvPicPr>
          <p:cNvPr id="16386" name="Picture 2" descr="k nearest neighbor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996952"/>
            <a:ext cx="5040560" cy="293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15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4" name="TextBox 3"/>
          <p:cNvSpPr txBox="1"/>
          <p:nvPr/>
        </p:nvSpPr>
        <p:spPr>
          <a:xfrm>
            <a:off x="179512" y="2954851"/>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520" y="5373216"/>
            <a:ext cx="5040560" cy="1077218"/>
          </a:xfrm>
          <a:prstGeom prst="rect">
            <a:avLst/>
          </a:prstGeom>
          <a:noFill/>
        </p:spPr>
        <p:txBody>
          <a:bodyPr wrap="square" rtlCol="0">
            <a:spAutoFit/>
          </a:bodyPr>
          <a:lstStyle/>
          <a:p>
            <a:r>
              <a:rPr lang="en-US" sz="1600" dirty="0" smtClean="0"/>
              <a:t>Example: </a:t>
            </a:r>
            <a:r>
              <a:rPr lang="en-US" sz="1600" dirty="0" smtClean="0">
                <a:hlinkClick r:id="rId3"/>
              </a:rPr>
              <a:t>https</a:t>
            </a:r>
            <a:r>
              <a:rPr lang="en-US" sz="1600" dirty="0">
                <a:hlinkClick r:id="rId3"/>
              </a:rPr>
              <a:t>://</a:t>
            </a:r>
            <a:r>
              <a:rPr lang="en-US" sz="1600" dirty="0" smtClean="0">
                <a:hlinkClick r:id="rId3"/>
              </a:rPr>
              <a:t>towardsdatascience.com/using-unsupervised-learning-to-plan-a-paris-vacation-geo-location-clustering-d0337b4210de</a:t>
            </a:r>
            <a:endParaRPr lang="en-US" sz="1600" dirty="0" smtClean="0"/>
          </a:p>
          <a:p>
            <a:endParaRPr lang="en-US" sz="1600" dirty="0"/>
          </a:p>
        </p:txBody>
      </p:sp>
    </p:spTree>
    <p:extLst>
      <p:ext uri="{BB962C8B-B14F-4D97-AF65-F5344CB8AC3E}">
        <p14:creationId xmlns:p14="http://schemas.microsoft.com/office/powerpoint/2010/main" val="2964384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Naive </a:t>
            </a:r>
            <a:r>
              <a:rPr lang="en-US" dirty="0" smtClean="0"/>
              <a:t>Bayes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Naive Bayes</a:t>
            </a:r>
            <a:r>
              <a:rPr lang="en-US" sz="1800" dirty="0" smtClean="0"/>
              <a:t>: is </a:t>
            </a:r>
            <a:r>
              <a:rPr lang="en-US" sz="1800" dirty="0"/>
              <a:t>a simple </a:t>
            </a:r>
            <a:r>
              <a:rPr lang="en-US" sz="1800" b="1" dirty="0">
                <a:solidFill>
                  <a:srgbClr val="0070C0"/>
                </a:solidFill>
              </a:rPr>
              <a:t>probabilistic classifier </a:t>
            </a:r>
            <a:r>
              <a:rPr lang="en-US" sz="1800" dirty="0"/>
              <a:t>which is based on </a:t>
            </a:r>
            <a:r>
              <a:rPr lang="en-US" sz="1800" b="1" dirty="0">
                <a:solidFill>
                  <a:srgbClr val="0070C0"/>
                </a:solidFill>
              </a:rPr>
              <a:t>Bayes theorem </a:t>
            </a:r>
            <a:r>
              <a:rPr lang="en-US" sz="1800" dirty="0"/>
              <a:t>with strong and naïve </a:t>
            </a:r>
            <a:r>
              <a:rPr lang="en-US" sz="1800" b="1" dirty="0">
                <a:solidFill>
                  <a:srgbClr val="0070C0"/>
                </a:solidFill>
              </a:rPr>
              <a:t>independence </a:t>
            </a:r>
            <a:r>
              <a:rPr lang="en-US" sz="1800" b="1" dirty="0" smtClean="0">
                <a:solidFill>
                  <a:srgbClr val="0070C0"/>
                </a:solidFill>
              </a:rPr>
              <a:t>assumptions </a:t>
            </a:r>
            <a:r>
              <a:rPr lang="en-US" sz="1800" dirty="0" smtClean="0"/>
              <a:t>(for example each spam email is independent of each other). </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pic>
        <p:nvPicPr>
          <p:cNvPr id="18434" name="Picture 2" descr="bayes theor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017130"/>
            <a:ext cx="4686300" cy="2047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5733256"/>
            <a:ext cx="7704856" cy="369332"/>
          </a:xfrm>
          <a:prstGeom prst="rect">
            <a:avLst/>
          </a:prstGeom>
          <a:noFill/>
        </p:spPr>
        <p:txBody>
          <a:bodyPr wrap="square" rtlCol="0">
            <a:spAutoFit/>
          </a:bodyPr>
          <a:lstStyle/>
          <a:p>
            <a:r>
              <a:rPr lang="en-US" sz="1800" dirty="0" smtClean="0">
                <a:solidFill>
                  <a:srgbClr val="00B050"/>
                </a:solidFill>
              </a:rPr>
              <a:t>(Note: Frequentist vs Bayesian) – Objective vs Subjective view of chance </a:t>
            </a:r>
            <a:endParaRPr lang="en-US" sz="1800" dirty="0">
              <a:solidFill>
                <a:srgbClr val="00B050"/>
              </a:solidFill>
            </a:endParaRPr>
          </a:p>
        </p:txBody>
      </p:sp>
    </p:spTree>
    <p:extLst>
      <p:ext uri="{BB962C8B-B14F-4D97-AF65-F5344CB8AC3E}">
        <p14:creationId xmlns:p14="http://schemas.microsoft.com/office/powerpoint/2010/main" val="611923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2">
            <a:extLst>
              <a:ext uri="{28A0092B-C50C-407E-A947-70E740481C1C}">
                <a14:useLocalDpi xmlns:a14="http://schemas.microsoft.com/office/drawing/2010/main" val="0"/>
              </a:ext>
            </a:extLst>
          </a:blip>
          <a:srcRect l="13333" t="24604" r="18125" b="17324"/>
          <a:stretch/>
        </p:blipFill>
        <p:spPr>
          <a:xfrm>
            <a:off x="1223526" y="2643336"/>
            <a:ext cx="6228794" cy="3398385"/>
          </a:xfrm>
          <a:prstGeom prst="rect">
            <a:avLst/>
          </a:prstGeom>
        </p:spPr>
      </p:pic>
      <p:sp>
        <p:nvSpPr>
          <p:cNvPr id="4" name="TextBox 3"/>
          <p:cNvSpPr txBox="1"/>
          <p:nvPr/>
        </p:nvSpPr>
        <p:spPr>
          <a:xfrm>
            <a:off x="2433981" y="2335560"/>
            <a:ext cx="4564070" cy="615553"/>
          </a:xfrm>
          <a:prstGeom prst="rect">
            <a:avLst/>
          </a:prstGeom>
          <a:noFill/>
        </p:spPr>
        <p:txBody>
          <a:bodyPr wrap="none" rtlCol="0">
            <a:spAutoFit/>
          </a:bodyPr>
          <a:lstStyle/>
          <a:p>
            <a:r>
              <a:rPr lang="en-US" sz="1600" dirty="0">
                <a:hlinkClick r:id="rId3"/>
              </a:rPr>
              <a:t>http://setosa.io/ev/principal-component-analysis</a:t>
            </a:r>
            <a:r>
              <a:rPr lang="en-US" sz="1600" dirty="0" smtClean="0">
                <a:hlinkClick r:id="rId3"/>
              </a:rPr>
              <a:t>/</a:t>
            </a:r>
            <a:endParaRPr lang="en-US" sz="1600" dirty="0" smtClean="0"/>
          </a:p>
          <a:p>
            <a:endParaRPr lang="en-US" sz="1800" dirty="0"/>
          </a:p>
        </p:txBody>
      </p:sp>
      <p:sp>
        <p:nvSpPr>
          <p:cNvPr id="6" name="TextBox 5"/>
          <p:cNvSpPr txBox="1"/>
          <p:nvPr/>
        </p:nvSpPr>
        <p:spPr>
          <a:xfrm>
            <a:off x="199395" y="6041721"/>
            <a:ext cx="8254183" cy="338554"/>
          </a:xfrm>
          <a:prstGeom prst="rect">
            <a:avLst/>
          </a:prstGeom>
          <a:noFill/>
        </p:spPr>
        <p:txBody>
          <a:bodyPr wrap="none" rtlCol="0">
            <a:spAutoFit/>
          </a:bodyPr>
          <a:lstStyle/>
          <a:p>
            <a:r>
              <a:rPr lang="en-US" sz="1600" b="1" dirty="0" smtClean="0">
                <a:solidFill>
                  <a:srgbClr val="00B050"/>
                </a:solidFill>
              </a:rPr>
              <a:t>(Example</a:t>
            </a:r>
            <a:r>
              <a:rPr lang="en-US" sz="1600" dirty="0" smtClean="0">
                <a:solidFill>
                  <a:srgbClr val="00B050"/>
                </a:solidFill>
              </a:rPr>
              <a:t>: Probably don’t need both HSI and tracker fund </a:t>
            </a:r>
            <a:r>
              <a:rPr lang="en-US" sz="1600" dirty="0" err="1" smtClean="0">
                <a:solidFill>
                  <a:srgbClr val="00B050"/>
                </a:solidFill>
              </a:rPr>
              <a:t>px</a:t>
            </a:r>
            <a:r>
              <a:rPr lang="en-US" sz="1600" dirty="0" smtClean="0">
                <a:solidFill>
                  <a:srgbClr val="00B050"/>
                </a:solidFill>
              </a:rPr>
              <a:t> to model market sentiment)</a:t>
            </a:r>
            <a:endParaRPr lang="en-US" sz="1600" dirty="0">
              <a:solidFill>
                <a:srgbClr val="00B050"/>
              </a:solidFill>
            </a:endParaRPr>
          </a:p>
        </p:txBody>
      </p:sp>
    </p:spTree>
    <p:extLst>
      <p:ext uri="{BB962C8B-B14F-4D97-AF65-F5344CB8AC3E}">
        <p14:creationId xmlns:p14="http://schemas.microsoft.com/office/powerpoint/2010/main" val="42044752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483768" y="5906147"/>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683568" y="1556792"/>
            <a:ext cx="7760323" cy="434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654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Market Basket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Market </a:t>
            </a:r>
            <a:r>
              <a:rPr lang="en-US" sz="1800" b="1" dirty="0" smtClean="0"/>
              <a:t>Basket</a:t>
            </a:r>
            <a:r>
              <a:rPr lang="en-US" sz="1800" dirty="0" smtClean="0"/>
              <a:t>: identifies </a:t>
            </a:r>
            <a:r>
              <a:rPr lang="en-US" sz="1800" dirty="0"/>
              <a:t>the </a:t>
            </a:r>
            <a:r>
              <a:rPr lang="en-US" sz="1800" b="1" dirty="0">
                <a:solidFill>
                  <a:srgbClr val="0070C0"/>
                </a:solidFill>
              </a:rPr>
              <a:t>strength of association</a:t>
            </a:r>
            <a:r>
              <a:rPr lang="en-US" sz="1800" dirty="0"/>
              <a:t> between pairs of products purchased together and identify patterns of </a:t>
            </a:r>
            <a:r>
              <a:rPr lang="en-US" sz="1800" b="1" dirty="0">
                <a:solidFill>
                  <a:srgbClr val="0070C0"/>
                </a:solidFill>
              </a:rPr>
              <a:t>co-occurrence</a:t>
            </a:r>
            <a:r>
              <a:rPr lang="en-US" sz="1800" dirty="0"/>
              <a:t>. </a:t>
            </a:r>
          </a:p>
          <a:p>
            <a:r>
              <a:rPr lang="en-US" sz="1800" dirty="0" smtClean="0"/>
              <a:t>	</a:t>
            </a:r>
            <a:r>
              <a:rPr lang="en-US" sz="1600" dirty="0"/>
              <a:t>(Supermarket </a:t>
            </a:r>
            <a:r>
              <a:rPr lang="en-US" sz="1600" dirty="0" smtClean="0"/>
              <a:t>Diaper &amp; Beer Story</a:t>
            </a:r>
            <a:r>
              <a:rPr lang="en-US" sz="1600" dirty="0"/>
              <a:t>: </a:t>
            </a:r>
            <a:r>
              <a:rPr lang="en-US" sz="1600" dirty="0">
                <a:hlinkClick r:id="rId2"/>
              </a:rPr>
              <a:t>https://blog.patternbuilders.com/2011/03/02/tales-of-beers-and-diapers</a:t>
            </a:r>
            <a:r>
              <a:rPr lang="en-US" sz="1600" dirty="0" smtClean="0">
                <a:hlinkClick r:id="rId2"/>
              </a:rPr>
              <a:t>/</a:t>
            </a:r>
            <a:r>
              <a:rPr lang="en-US" sz="1600" dirty="0" smtClean="0"/>
              <a:t> )</a:t>
            </a:r>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err="1" smtClean="0"/>
              <a:t>Apriori</a:t>
            </a:r>
            <a:r>
              <a:rPr lang="en-US" sz="1600" dirty="0"/>
              <a:t>: </a:t>
            </a:r>
            <a:r>
              <a:rPr lang="en-US" sz="1600" dirty="0">
                <a:hlinkClick r:id="rId3"/>
              </a:rPr>
              <a:t>https://</a:t>
            </a:r>
            <a:r>
              <a:rPr lang="en-US" sz="1600" dirty="0" smtClean="0">
                <a:hlinkClick r:id="rId3"/>
              </a:rPr>
              <a:t>www.youtube.com/watch?v=TcUlzuQ27iQ</a:t>
            </a:r>
            <a:endParaRPr lang="en-US" sz="1600" dirty="0" smtClean="0"/>
          </a:p>
          <a:p>
            <a:pPr lvl="1">
              <a:buFont typeface="Arial" panose="020B0604020202020204" pitchFamily="34" charset="0"/>
              <a:buChar char="•"/>
            </a:pPr>
            <a:r>
              <a:rPr lang="en-US" sz="1600" dirty="0" smtClean="0"/>
              <a:t>FP-Growth</a:t>
            </a:r>
            <a:r>
              <a:rPr lang="en-US" sz="1600" dirty="0"/>
              <a:t>: </a:t>
            </a:r>
            <a:r>
              <a:rPr lang="en-US" sz="1600" dirty="0">
                <a:hlinkClick r:id="rId4"/>
              </a:rPr>
              <a:t>https://</a:t>
            </a:r>
            <a:r>
              <a:rPr lang="en-US" sz="1600" dirty="0" smtClean="0">
                <a:hlinkClick r:id="rId4"/>
              </a:rPr>
              <a:t>www.youtube.com/watch?v=vPcJEFFWN_k&amp;t=18s</a:t>
            </a:r>
            <a:endParaRPr lang="en-US" sz="1600" dirty="0" smtClean="0"/>
          </a:p>
          <a:p>
            <a:pPr lvl="1">
              <a:buFont typeface="Arial" panose="020B0604020202020204" pitchFamily="34" charset="0"/>
              <a:buChar char="•"/>
            </a:pPr>
            <a:endParaRPr lang="en-US" sz="16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924944"/>
            <a:ext cx="551172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786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Market Basket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9450" b="26885"/>
          <a:stretch/>
        </p:blipFill>
        <p:spPr bwMode="auto">
          <a:xfrm>
            <a:off x="467544" y="1677963"/>
            <a:ext cx="8077248" cy="377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03848" y="5618211"/>
            <a:ext cx="2250168" cy="461665"/>
          </a:xfrm>
          <a:prstGeom prst="rect">
            <a:avLst/>
          </a:prstGeom>
          <a:noFill/>
        </p:spPr>
        <p:txBody>
          <a:bodyPr wrap="none" rtlCol="0">
            <a:spAutoFit/>
          </a:bodyPr>
          <a:lstStyle/>
          <a:p>
            <a:r>
              <a:rPr lang="en-US" dirty="0" smtClean="0"/>
              <a:t>Weka Example</a:t>
            </a:r>
            <a:endParaRPr lang="en-US" dirty="0"/>
          </a:p>
        </p:txBody>
      </p:sp>
    </p:spTree>
    <p:extLst>
      <p:ext uri="{BB962C8B-B14F-4D97-AF65-F5344CB8AC3E}">
        <p14:creationId xmlns:p14="http://schemas.microsoft.com/office/powerpoint/2010/main" val="31984944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a:t>
            </a:r>
            <a:r>
              <a:rPr lang="en-US" dirty="0" smtClean="0"/>
              <a:t>– Ensemble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Bootstrap </a:t>
            </a:r>
            <a:r>
              <a:rPr lang="en-US" sz="1800" b="1" dirty="0" smtClean="0"/>
              <a:t>Aggregating (Bagging)</a:t>
            </a:r>
            <a:r>
              <a:rPr lang="en-US" sz="1800" dirty="0" smtClean="0"/>
              <a:t>: </a:t>
            </a:r>
            <a:r>
              <a:rPr lang="en-US" sz="1800" b="1" dirty="0" smtClean="0">
                <a:solidFill>
                  <a:srgbClr val="0070C0"/>
                </a:solidFill>
              </a:rPr>
              <a:t>ensemble </a:t>
            </a:r>
            <a:r>
              <a:rPr lang="en-US" sz="1800" b="1" dirty="0">
                <a:solidFill>
                  <a:srgbClr val="0070C0"/>
                </a:solidFill>
              </a:rPr>
              <a:t>meta-algorithm</a:t>
            </a:r>
            <a:r>
              <a:rPr lang="en-US" sz="1800" dirty="0"/>
              <a:t> designed to </a:t>
            </a:r>
            <a:r>
              <a:rPr lang="en-US" sz="1800" b="1" dirty="0">
                <a:solidFill>
                  <a:srgbClr val="0070C0"/>
                </a:solidFill>
              </a:rPr>
              <a:t>improve the stability and accuracy </a:t>
            </a:r>
            <a:r>
              <a:rPr lang="en-US" sz="1800" dirty="0" smtClean="0"/>
              <a:t>in </a:t>
            </a:r>
            <a:r>
              <a:rPr lang="en-US" sz="1800" dirty="0"/>
              <a:t>statistical classification and regression. It also reduces variance and helps to avoid overfitting. </a:t>
            </a:r>
            <a:r>
              <a:rPr lang="en-US" sz="1800" dirty="0" smtClean="0"/>
              <a:t>It </a:t>
            </a:r>
            <a:r>
              <a:rPr lang="en-US" sz="1800" dirty="0"/>
              <a:t>can be used with </a:t>
            </a:r>
            <a:r>
              <a:rPr lang="en-US" sz="1800" dirty="0" smtClean="0"/>
              <a:t>many </a:t>
            </a:r>
            <a:r>
              <a:rPr lang="en-US" sz="1800" dirty="0"/>
              <a:t>type of </a:t>
            </a:r>
            <a:r>
              <a:rPr lang="en-US" sz="1800" dirty="0" smtClean="0"/>
              <a:t>the methods and </a:t>
            </a:r>
            <a:r>
              <a:rPr lang="en-US" sz="1800" dirty="0"/>
              <a:t>is a special case of the </a:t>
            </a:r>
            <a:r>
              <a:rPr lang="en-US" sz="1800" b="1" dirty="0">
                <a:solidFill>
                  <a:srgbClr val="0070C0"/>
                </a:solidFill>
              </a:rPr>
              <a:t>model averaging approach</a:t>
            </a:r>
            <a:r>
              <a:rPr lang="en-US" sz="1800" dirty="0" smtClean="0"/>
              <a:t>.</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pic>
        <p:nvPicPr>
          <p:cNvPr id="2052" name="Picture 4" descr="https://cdn-images-1.medium.com/max/800/0*zrm9Q8twgrq8lfL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068960"/>
            <a:ext cx="4786909" cy="307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086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 Ensemble</a:t>
            </a:r>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err="1" smtClean="0"/>
              <a:t>AdaBoost</a:t>
            </a:r>
            <a:r>
              <a:rPr lang="en-US" sz="1800" b="1" dirty="0" smtClean="0"/>
              <a:t> (Adaptive Boosting)</a:t>
            </a:r>
            <a:r>
              <a:rPr lang="en-US" sz="1800" dirty="0" smtClean="0"/>
              <a:t>: </a:t>
            </a:r>
            <a:r>
              <a:rPr lang="en-US" sz="1800" dirty="0"/>
              <a:t>is a </a:t>
            </a:r>
            <a:r>
              <a:rPr lang="en-US" sz="1800" b="1" dirty="0" smtClean="0">
                <a:solidFill>
                  <a:srgbClr val="0070C0"/>
                </a:solidFill>
              </a:rPr>
              <a:t>meta-algorithm</a:t>
            </a:r>
            <a:r>
              <a:rPr lang="en-US" sz="1800" dirty="0" smtClean="0"/>
              <a:t> and can </a:t>
            </a:r>
            <a:r>
              <a:rPr lang="en-US" sz="1800" dirty="0"/>
              <a:t>be used in conjunction with many other </a:t>
            </a:r>
            <a:r>
              <a:rPr lang="en-US" sz="1800" dirty="0" smtClean="0"/>
              <a:t>learning </a:t>
            </a:r>
            <a:r>
              <a:rPr lang="en-US" sz="1800" dirty="0"/>
              <a:t>algorithms to improve their performance. The output of the other learning algorithms ('weak learners') is </a:t>
            </a:r>
            <a:r>
              <a:rPr lang="en-US" sz="1800" b="1" dirty="0">
                <a:solidFill>
                  <a:srgbClr val="0070C0"/>
                </a:solidFill>
              </a:rPr>
              <a:t>combined into a weighted sum </a:t>
            </a:r>
            <a:r>
              <a:rPr lang="en-US" sz="1800" dirty="0"/>
              <a:t>that represents the final output of the boosted classifier. </a:t>
            </a:r>
            <a:r>
              <a:rPr lang="en-US" sz="1800" dirty="0" err="1"/>
              <a:t>AdaBoost</a:t>
            </a:r>
            <a:r>
              <a:rPr lang="en-US" sz="1800" dirty="0"/>
              <a:t> is adaptive in the sense that subsequent weak learners are tweaked in favor of those instances misclassified by previous classifiers.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pic>
        <p:nvPicPr>
          <p:cNvPr id="3074" name="Picture 2" descr="https://cdn-images-1.medium.com/max/800/0*xOFz7cCUP6aS7C1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717032"/>
            <a:ext cx="5829300" cy="1800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5589240"/>
            <a:ext cx="7340471" cy="369332"/>
          </a:xfrm>
          <a:prstGeom prst="rect">
            <a:avLst/>
          </a:prstGeom>
          <a:noFill/>
        </p:spPr>
        <p:txBody>
          <a:bodyPr wrap="none" rtlCol="0">
            <a:spAutoFit/>
          </a:bodyPr>
          <a:lstStyle/>
          <a:p>
            <a:r>
              <a:rPr lang="zh-TW" altLang="en-US" sz="1800" dirty="0">
                <a:solidFill>
                  <a:srgbClr val="00B050"/>
                </a:solidFill>
              </a:rPr>
              <a:t>三個臭皮匠，勝過一個諸葛亮 </a:t>
            </a:r>
            <a:r>
              <a:rPr lang="en-US" altLang="zh-TW" sz="1800" dirty="0">
                <a:solidFill>
                  <a:srgbClr val="00B050"/>
                </a:solidFill>
              </a:rPr>
              <a:t>(3 </a:t>
            </a:r>
            <a:r>
              <a:rPr lang="en-US" sz="1800" dirty="0">
                <a:solidFill>
                  <a:srgbClr val="00B050"/>
                </a:solidFill>
              </a:rPr>
              <a:t>idiots are better than one smart guy</a:t>
            </a:r>
            <a:r>
              <a:rPr lang="en-US" sz="1800" dirty="0" smtClean="0">
                <a:solidFill>
                  <a:srgbClr val="00B050"/>
                </a:solidFill>
              </a:rPr>
              <a:t>) ?</a:t>
            </a:r>
            <a:endParaRPr lang="en-US" sz="1800" dirty="0">
              <a:solidFill>
                <a:srgbClr val="00B050"/>
              </a:solidFill>
            </a:endParaRPr>
          </a:p>
        </p:txBody>
      </p:sp>
    </p:spTree>
    <p:extLst>
      <p:ext uri="{BB962C8B-B14F-4D97-AF65-F5344CB8AC3E}">
        <p14:creationId xmlns:p14="http://schemas.microsoft.com/office/powerpoint/2010/main" val="15030641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a:t>
            </a:r>
            <a:r>
              <a:rPr lang="en-US" dirty="0"/>
              <a:t>Learning </a:t>
            </a:r>
            <a:r>
              <a:rPr lang="en-US" dirty="0" smtClean="0"/>
              <a:t>– </a:t>
            </a:r>
            <a:r>
              <a:rPr lang="en-US" dirty="0"/>
              <a:t>Ensemble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Another way to think about ensemble learning is the fable of the </a:t>
            </a:r>
            <a:r>
              <a:rPr lang="en-US" sz="1800" b="1" dirty="0">
                <a:solidFill>
                  <a:srgbClr val="0070C0"/>
                </a:solidFill>
              </a:rPr>
              <a:t>blind men and the elephant</a:t>
            </a:r>
            <a:r>
              <a:rPr lang="en-US" sz="1800" dirty="0"/>
              <a:t>. Where each blind man found a feature of the elephant and they all thought it was something </a:t>
            </a:r>
            <a:r>
              <a:rPr lang="en-US" sz="1800" dirty="0" smtClean="0"/>
              <a:t>different</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pic>
        <p:nvPicPr>
          <p:cNvPr id="4098" name="Picture 2" descr="Training Data"/>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2765" r="31162" b="3639"/>
          <a:stretch/>
        </p:blipFill>
        <p:spPr bwMode="auto">
          <a:xfrm>
            <a:off x="5076056" y="3068960"/>
            <a:ext cx="3895726" cy="269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8215" y="2841898"/>
            <a:ext cx="4644008" cy="3539430"/>
          </a:xfrm>
          <a:prstGeom prst="rect">
            <a:avLst/>
          </a:prstGeom>
          <a:noFill/>
        </p:spPr>
        <p:txBody>
          <a:bodyPr wrap="square" rtlCol="0">
            <a:spAutoFit/>
          </a:bodyPr>
          <a:lstStyle/>
          <a:p>
            <a:r>
              <a:rPr lang="en-US" sz="1600" b="1" dirty="0"/>
              <a:t>Example</a:t>
            </a:r>
            <a:r>
              <a:rPr lang="en-US" sz="1600" dirty="0"/>
              <a:t>: </a:t>
            </a:r>
            <a:r>
              <a:rPr lang="en-US" sz="1600" dirty="0">
                <a:hlinkClick r:id="rId3"/>
              </a:rPr>
              <a:t>https://numer.ai/learn</a:t>
            </a:r>
            <a:endParaRPr lang="en-US" sz="1600" dirty="0"/>
          </a:p>
          <a:p>
            <a:endParaRPr lang="en-US" sz="1600" dirty="0"/>
          </a:p>
          <a:p>
            <a:pPr marL="285750" indent="-285750">
              <a:buFont typeface="Arial" panose="020B0604020202020204" pitchFamily="34" charset="0"/>
              <a:buChar char="•"/>
            </a:pPr>
            <a:r>
              <a:rPr lang="en-US" sz="1600" dirty="0"/>
              <a:t>No data scientist </a:t>
            </a:r>
            <a:r>
              <a:rPr lang="en-US" sz="1600" dirty="0" smtClean="0"/>
              <a:t>has </a:t>
            </a:r>
            <a:r>
              <a:rPr lang="en-US" sz="1600" dirty="0"/>
              <a:t>a machine learning model that is better than all the </a:t>
            </a:r>
            <a:r>
              <a:rPr lang="en-US" sz="1600" dirty="0" smtClean="0"/>
              <a:t>others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Not </a:t>
            </a:r>
            <a:r>
              <a:rPr lang="en-US" sz="1600" dirty="0"/>
              <a:t>a search for the ‘best’ model; it is a platform to synthesize many different models with many different </a:t>
            </a:r>
            <a:r>
              <a:rPr lang="en-US" sz="1600" dirty="0" smtClean="0"/>
              <a:t>characteristics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Collaboration </a:t>
            </a:r>
            <a:r>
              <a:rPr lang="en-US" sz="1600" dirty="0"/>
              <a:t>to build the </a:t>
            </a:r>
            <a:r>
              <a:rPr lang="en-US" sz="1600" b="1" dirty="0">
                <a:solidFill>
                  <a:srgbClr val="0070C0"/>
                </a:solidFill>
              </a:rPr>
              <a:t>meta </a:t>
            </a:r>
            <a:r>
              <a:rPr lang="en-US" sz="1600" b="1" dirty="0" smtClean="0">
                <a:solidFill>
                  <a:srgbClr val="0070C0"/>
                </a:solidFill>
              </a:rPr>
              <a:t>model</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dirty="0"/>
              <a:t>Reward with </a:t>
            </a:r>
            <a:r>
              <a:rPr lang="en-US" sz="1600" b="1" dirty="0">
                <a:solidFill>
                  <a:srgbClr val="0070C0"/>
                </a:solidFill>
              </a:rPr>
              <a:t>cryptocurrency</a:t>
            </a:r>
          </a:p>
          <a:p>
            <a:endParaRPr lang="en-US" sz="1600" dirty="0"/>
          </a:p>
          <a:p>
            <a:endParaRPr lang="en-US" sz="1600" dirty="0"/>
          </a:p>
        </p:txBody>
      </p:sp>
    </p:spTree>
    <p:extLst>
      <p:ext uri="{BB962C8B-B14F-4D97-AF65-F5344CB8AC3E}">
        <p14:creationId xmlns:p14="http://schemas.microsoft.com/office/powerpoint/2010/main" val="839847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998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Model Capacity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Model Capacity</a:t>
            </a:r>
            <a:r>
              <a:rPr lang="en-US" sz="1800" dirty="0" smtClean="0"/>
              <a:t>: </a:t>
            </a:r>
            <a:r>
              <a:rPr lang="en-US" sz="1800" dirty="0"/>
              <a:t>its </a:t>
            </a:r>
            <a:r>
              <a:rPr lang="en-US" sz="1800" b="1" dirty="0">
                <a:solidFill>
                  <a:srgbClr val="0070C0"/>
                </a:solidFill>
              </a:rPr>
              <a:t>ability to fit a wide variety </a:t>
            </a:r>
            <a:r>
              <a:rPr lang="en-US" sz="1800" b="1" dirty="0" smtClean="0">
                <a:solidFill>
                  <a:srgbClr val="0070C0"/>
                </a:solidFill>
              </a:rPr>
              <a:t>of functions</a:t>
            </a:r>
            <a:r>
              <a:rPr lang="en-US" sz="1800" dirty="0" smtClean="0"/>
              <a:t>. </a:t>
            </a:r>
            <a:r>
              <a:rPr lang="en-US" sz="1800" dirty="0"/>
              <a:t>Models with low capacity may struggle to fit the training set. </a:t>
            </a:r>
            <a:r>
              <a:rPr lang="en-US" sz="1800" dirty="0" smtClean="0"/>
              <a:t>Models with </a:t>
            </a:r>
            <a:r>
              <a:rPr lang="en-US" sz="1800" dirty="0"/>
              <a:t>high capacity can </a:t>
            </a:r>
            <a:r>
              <a:rPr lang="en-US" sz="1800" dirty="0" smtClean="0"/>
              <a:t>over fit </a:t>
            </a:r>
            <a:r>
              <a:rPr lang="en-US" sz="1800" dirty="0"/>
              <a:t>by memorizing properties of the training set that </a:t>
            </a:r>
            <a:r>
              <a:rPr lang="en-US" sz="1800" dirty="0" smtClean="0"/>
              <a:t>do not </a:t>
            </a:r>
            <a:r>
              <a:rPr lang="en-US" sz="1800" dirty="0"/>
              <a:t>serve them well on the test </a:t>
            </a:r>
            <a:r>
              <a:rPr lang="en-US" sz="1800" dirty="0" smtClean="0"/>
              <a:t>set.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6016" r="19374" b="10624"/>
          <a:stretch/>
        </p:blipFill>
        <p:spPr>
          <a:xfrm>
            <a:off x="1331640" y="2967211"/>
            <a:ext cx="6264696" cy="3165091"/>
          </a:xfrm>
          <a:prstGeom prst="rect">
            <a:avLst/>
          </a:prstGeom>
        </p:spPr>
      </p:pic>
    </p:spTree>
    <p:extLst>
      <p:ext uri="{BB962C8B-B14F-4D97-AF65-F5344CB8AC3E}">
        <p14:creationId xmlns:p14="http://schemas.microsoft.com/office/powerpoint/2010/main" val="18772810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Bias: when model has </a:t>
            </a:r>
            <a:r>
              <a:rPr lang="en-US" sz="1800" b="1" dirty="0" smtClean="0">
                <a:solidFill>
                  <a:srgbClr val="0070C0"/>
                </a:solidFill>
              </a:rPr>
              <a:t>limited flexibility </a:t>
            </a:r>
            <a:r>
              <a:rPr lang="en-US" sz="1800" dirty="0" smtClean="0"/>
              <a:t>to learn the true relationship from dataset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Variance: when model is </a:t>
            </a:r>
            <a:r>
              <a:rPr lang="en-US" sz="1800" b="1" dirty="0" smtClean="0">
                <a:solidFill>
                  <a:srgbClr val="0070C0"/>
                </a:solidFill>
              </a:rPr>
              <a:t>sensitive</a:t>
            </a:r>
            <a:r>
              <a:rPr lang="en-US" sz="1800" dirty="0" smtClean="0"/>
              <a:t> to specific sets of training data</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pic>
        <p:nvPicPr>
          <p:cNvPr id="4" name="Picture 3"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2187" t="23687" r="39480" b="2711"/>
          <a:stretch/>
        </p:blipFill>
        <p:spPr>
          <a:xfrm>
            <a:off x="3880098" y="1628800"/>
            <a:ext cx="4762925" cy="4105969"/>
          </a:xfrm>
          <a:prstGeom prst="rect">
            <a:avLst/>
          </a:prstGeom>
        </p:spPr>
      </p:pic>
    </p:spTree>
    <p:extLst>
      <p:ext uri="{BB962C8B-B14F-4D97-AF65-F5344CB8AC3E}">
        <p14:creationId xmlns:p14="http://schemas.microsoft.com/office/powerpoint/2010/main" val="3509874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 get good prediction, need to find a balance of Bias and Variance that </a:t>
            </a:r>
            <a:r>
              <a:rPr lang="en-US" sz="1800" b="1" dirty="0" smtClean="0">
                <a:solidFill>
                  <a:srgbClr val="0070C0"/>
                </a:solidFill>
              </a:rPr>
              <a:t>minimizes total error</a:t>
            </a:r>
            <a:r>
              <a:rPr lang="en-US" sz="1800" dirty="0" smtClean="0"/>
              <a:t>.</a:t>
            </a:r>
            <a:endParaRPr lang="en-US" sz="1800" dirty="0"/>
          </a:p>
          <a:p>
            <a:endParaRPr lang="en-US" sz="1800" dirty="0" smtClean="0"/>
          </a:p>
          <a:p>
            <a:r>
              <a:rPr lang="en-US" sz="1800" dirty="0" smtClean="0"/>
              <a:t>Hence, it usually requires iteratively process to try different models and tune the hyper-parameters</a:t>
            </a:r>
          </a:p>
          <a:p>
            <a:endParaRPr lang="en-US" sz="1800" dirty="0"/>
          </a:p>
          <a:p>
            <a:endParaRPr lang="en-US" sz="1800" dirty="0" smtClean="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pic>
        <p:nvPicPr>
          <p:cNvPr id="6" name="Picture 5"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7812" t="8599" r="41094" b="5104"/>
          <a:stretch/>
        </p:blipFill>
        <p:spPr>
          <a:xfrm>
            <a:off x="3995936" y="1700808"/>
            <a:ext cx="3888432" cy="4622750"/>
          </a:xfrm>
          <a:prstGeom prst="rect">
            <a:avLst/>
          </a:prstGeom>
        </p:spPr>
      </p:pic>
    </p:spTree>
    <p:extLst>
      <p:ext uri="{BB962C8B-B14F-4D97-AF65-F5344CB8AC3E}">
        <p14:creationId xmlns:p14="http://schemas.microsoft.com/office/powerpoint/2010/main" val="23336936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Regularization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Regularization</a:t>
            </a:r>
            <a:r>
              <a:rPr lang="en-US" sz="1800" dirty="0" smtClean="0"/>
              <a:t>: </a:t>
            </a:r>
            <a:r>
              <a:rPr lang="en-US" sz="1800" b="1" dirty="0" smtClean="0">
                <a:solidFill>
                  <a:srgbClr val="0070C0"/>
                </a:solidFill>
              </a:rPr>
              <a:t>introducing </a:t>
            </a:r>
            <a:r>
              <a:rPr lang="en-US" sz="1800" b="1" dirty="0">
                <a:solidFill>
                  <a:srgbClr val="0070C0"/>
                </a:solidFill>
              </a:rPr>
              <a:t>additional information</a:t>
            </a:r>
            <a:r>
              <a:rPr lang="en-US" sz="1800" dirty="0">
                <a:solidFill>
                  <a:srgbClr val="0070C0"/>
                </a:solidFill>
              </a:rPr>
              <a:t> </a:t>
            </a:r>
            <a:r>
              <a:rPr lang="en-US" sz="1800" dirty="0"/>
              <a:t>in order to </a:t>
            </a:r>
            <a:r>
              <a:rPr lang="en-US" sz="1800" b="1" dirty="0">
                <a:solidFill>
                  <a:srgbClr val="0070C0"/>
                </a:solidFill>
              </a:rPr>
              <a:t>prevent overfitting </a:t>
            </a:r>
            <a:r>
              <a:rPr lang="en-US" sz="1800" dirty="0" smtClean="0"/>
              <a:t>(any </a:t>
            </a:r>
            <a:r>
              <a:rPr lang="en-US" sz="1800" dirty="0"/>
              <a:t>component in the cost function that </a:t>
            </a:r>
            <a:r>
              <a:rPr lang="en-US" sz="1800" b="1" dirty="0">
                <a:solidFill>
                  <a:srgbClr val="0070C0"/>
                </a:solidFill>
              </a:rPr>
              <a:t>penalizes the complexity </a:t>
            </a:r>
            <a:r>
              <a:rPr lang="en-US" sz="1800" dirty="0"/>
              <a:t>of the </a:t>
            </a:r>
            <a:r>
              <a:rPr lang="en-US" sz="1800" dirty="0" smtClean="0"/>
              <a:t>model). For example</a:t>
            </a:r>
            <a:r>
              <a:rPr lang="en-US" sz="1800" dirty="0"/>
              <a:t>:</a:t>
            </a:r>
            <a:r>
              <a:rPr lang="en-US" sz="1800" dirty="0" smtClean="0"/>
              <a:t> give a learning algorithm a </a:t>
            </a:r>
            <a:r>
              <a:rPr lang="en-US" sz="1800" b="1" dirty="0" smtClean="0">
                <a:solidFill>
                  <a:srgbClr val="0070C0"/>
                </a:solidFill>
              </a:rPr>
              <a:t>preference</a:t>
            </a:r>
            <a:r>
              <a:rPr lang="en-US" sz="1800" dirty="0" smtClean="0">
                <a:solidFill>
                  <a:srgbClr val="0070C0"/>
                </a:solidFill>
              </a:rPr>
              <a:t> </a:t>
            </a:r>
            <a:r>
              <a:rPr lang="en-US" sz="1800" dirty="0" smtClean="0"/>
              <a:t>for one solution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400" b="1" dirty="0" smtClean="0"/>
              <a:t>Early stopping</a:t>
            </a:r>
            <a:r>
              <a:rPr lang="en-US" sz="1400" dirty="0" smtClean="0"/>
              <a:t>:</a:t>
            </a:r>
            <a:r>
              <a:rPr lang="en-US" sz="1400" b="1" dirty="0" smtClean="0"/>
              <a:t> </a:t>
            </a:r>
            <a:r>
              <a:rPr lang="en-US" sz="1400" dirty="0"/>
              <a:t>can be viewed as </a:t>
            </a:r>
            <a:r>
              <a:rPr lang="en-US" sz="1400" b="1" dirty="0">
                <a:solidFill>
                  <a:srgbClr val="0070C0"/>
                </a:solidFill>
              </a:rPr>
              <a:t>regularization in time</a:t>
            </a:r>
            <a:r>
              <a:rPr lang="en-US" sz="1400" dirty="0"/>
              <a:t>. Intuitively, a training procedure like gradient descent will tend to learn more and more complex functions as the number of iterations increases. By regularizing on time, the complexity of the model can be controlled, improving generalization.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r>
              <a:rPr lang="en-US" sz="1800" dirty="0" smtClean="0"/>
              <a:t>	</a:t>
            </a:r>
          </a:p>
          <a:p>
            <a:endParaRPr lang="en-US" sz="1800" dirty="0"/>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41137" r="18541" b="15352"/>
          <a:stretch/>
        </p:blipFill>
        <p:spPr>
          <a:xfrm>
            <a:off x="1819028" y="2636912"/>
            <a:ext cx="5467350" cy="2571750"/>
          </a:xfrm>
          <a:prstGeom prst="rect">
            <a:avLst/>
          </a:prstGeom>
        </p:spPr>
      </p:pic>
    </p:spTree>
    <p:extLst>
      <p:ext uri="{BB962C8B-B14F-4D97-AF65-F5344CB8AC3E}">
        <p14:creationId xmlns:p14="http://schemas.microsoft.com/office/powerpoint/2010/main" val="1470218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a:t>
            </a:r>
            <a:r>
              <a:rPr lang="en-US" dirty="0"/>
              <a:t>First AI Boom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363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T</a:t>
            </a:r>
            <a:r>
              <a:rPr lang="en-US" dirty="0" smtClean="0"/>
              <a:t>houghts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Important to pick the right features (data set) and which generally requires </a:t>
            </a:r>
            <a:r>
              <a:rPr lang="en-US" sz="1800" b="1" dirty="0" smtClean="0">
                <a:solidFill>
                  <a:srgbClr val="0070C0"/>
                </a:solidFill>
              </a:rPr>
              <a:t>domain knowledge </a:t>
            </a:r>
            <a:r>
              <a:rPr lang="en-US" sz="1800" dirty="0" smtClean="0"/>
              <a:t>and </a:t>
            </a:r>
            <a:r>
              <a:rPr lang="en-US" sz="1800" b="1" dirty="0" smtClean="0">
                <a:solidFill>
                  <a:srgbClr val="0070C0"/>
                </a:solidFill>
              </a:rPr>
              <a:t>feature engineering</a:t>
            </a:r>
            <a:r>
              <a:rPr lang="en-US" sz="1800" dirty="0" smtClean="0"/>
              <a:t>. </a:t>
            </a:r>
            <a:r>
              <a:rPr lang="en-US" sz="1800" i="1" dirty="0">
                <a:solidFill>
                  <a:srgbClr val="0070C0"/>
                </a:solidFill>
              </a:rPr>
              <a:t>(Garbage-in Garbage-out)</a:t>
            </a:r>
            <a:r>
              <a:rPr lang="en-US" sz="1800" i="1" dirty="0" smtClean="0">
                <a:solidFill>
                  <a:srgbClr val="0070C0"/>
                </a:solidFill>
              </a:rPr>
              <a:t> </a:t>
            </a:r>
          </a:p>
          <a:p>
            <a:pPr marL="400050" lvl="1" indent="0">
              <a:buNone/>
            </a:pPr>
            <a:r>
              <a:rPr lang="en-US" sz="1600" dirty="0" smtClean="0">
                <a:solidFill>
                  <a:srgbClr val="00B050"/>
                </a:solidFill>
              </a:rPr>
              <a:t>	(Priority Email </a:t>
            </a:r>
            <a:r>
              <a:rPr lang="en-US" sz="1600" dirty="0">
                <a:solidFill>
                  <a:srgbClr val="00B050"/>
                </a:solidFill>
              </a:rPr>
              <a:t>example – use transaction </a:t>
            </a:r>
            <a:r>
              <a:rPr lang="en-US" sz="1600" dirty="0" smtClean="0">
                <a:solidFill>
                  <a:srgbClr val="00B050"/>
                </a:solidFill>
              </a:rPr>
              <a:t>data over the content</a:t>
            </a:r>
            <a:r>
              <a:rPr lang="en-US" sz="1800" dirty="0">
                <a:solidFill>
                  <a:srgbClr val="00B050"/>
                </a:solidFill>
              </a:rPr>
              <a:t>)</a:t>
            </a:r>
            <a:endParaRPr lang="en-US" sz="1800" dirty="0" smtClean="0">
              <a:solidFill>
                <a:srgbClr val="00B050"/>
              </a:solidFill>
            </a:endParaRPr>
          </a:p>
          <a:p>
            <a:pPr marL="857250" lvl="1"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Understand the </a:t>
            </a:r>
            <a:r>
              <a:rPr lang="en-US" sz="1800" b="1" dirty="0" smtClean="0">
                <a:solidFill>
                  <a:srgbClr val="0070C0"/>
                </a:solidFill>
              </a:rPr>
              <a:t>properties of the data </a:t>
            </a:r>
            <a:r>
              <a:rPr lang="en-US" sz="1800" dirty="0" smtClean="0"/>
              <a:t>and find the appropriate Machine Learning model. </a:t>
            </a:r>
          </a:p>
          <a:p>
            <a:pPr marL="857250" lvl="1" indent="-457200">
              <a:buFont typeface="Arial" panose="020B0604020202020204" pitchFamily="34" charset="0"/>
              <a:buChar char="•"/>
            </a:pPr>
            <a:r>
              <a:rPr lang="en-US" sz="1600" dirty="0" smtClean="0"/>
              <a:t>For example, distance-base data (like crime hotspots), </a:t>
            </a:r>
            <a:r>
              <a:rPr lang="en-US" sz="1600" dirty="0" err="1" smtClean="0"/>
              <a:t>kNN</a:t>
            </a:r>
            <a:r>
              <a:rPr lang="en-US" sz="1600" dirty="0" smtClean="0"/>
              <a:t> can be a good starting points</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dirty="0" smtClean="0"/>
              <a:t>Beware of </a:t>
            </a:r>
            <a:r>
              <a:rPr lang="en-US" sz="1800" b="1" dirty="0" smtClean="0">
                <a:solidFill>
                  <a:srgbClr val="0070C0"/>
                </a:solidFill>
              </a:rPr>
              <a:t>over-fit</a:t>
            </a:r>
            <a:r>
              <a:rPr lang="en-US" sz="1800" dirty="0" smtClean="0"/>
              <a:t> in the training data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smtClean="0"/>
              <a:t>Beware </a:t>
            </a:r>
            <a:r>
              <a:rPr lang="en-US" sz="1800" b="1" dirty="0" smtClean="0">
                <a:solidFill>
                  <a:srgbClr val="0070C0"/>
                </a:solidFill>
              </a:rPr>
              <a:t>class imbalance </a:t>
            </a:r>
            <a:r>
              <a:rPr lang="en-US" sz="1800" dirty="0" smtClean="0"/>
              <a:t>(especially </a:t>
            </a:r>
            <a:r>
              <a:rPr lang="en-US" sz="1800" dirty="0"/>
              <a:t>in anomaly </a:t>
            </a:r>
            <a:r>
              <a:rPr lang="en-US" sz="1800" dirty="0" smtClean="0"/>
              <a:t>detection) and purely looking at accuracy number is not enough</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Tree>
    <p:extLst>
      <p:ext uri="{BB962C8B-B14F-4D97-AF65-F5344CB8AC3E}">
        <p14:creationId xmlns:p14="http://schemas.microsoft.com/office/powerpoint/2010/main" val="38683918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Machine Learning – </a:t>
            </a:r>
            <a:r>
              <a:rPr lang="en-US" dirty="0"/>
              <a:t>Tools &amp; </a:t>
            </a:r>
            <a:r>
              <a:rPr lang="en-US" dirty="0" smtClean="0"/>
              <a:t>API</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Java</a:t>
            </a:r>
          </a:p>
          <a:p>
            <a:pPr lvl="1">
              <a:buFont typeface="Arial" panose="020B0604020202020204" pitchFamily="34" charset="0"/>
              <a:buChar char="•"/>
            </a:pPr>
            <a:r>
              <a:rPr lang="en-US" sz="1800" dirty="0"/>
              <a:t>Weka: </a:t>
            </a:r>
            <a:r>
              <a:rPr lang="en-US" sz="1800" dirty="0">
                <a:hlinkClick r:id="rId2"/>
              </a:rPr>
              <a:t>https://www.cs.waikato.ac.nz/ml/weka</a:t>
            </a:r>
            <a:r>
              <a:rPr lang="en-US" sz="1800" dirty="0" smtClean="0">
                <a:hlinkClick r:id="rId2"/>
              </a:rPr>
              <a:t>/</a:t>
            </a:r>
            <a:endParaRPr lang="en-US" sz="1800" dirty="0" smtClean="0"/>
          </a:p>
          <a:p>
            <a:pPr lvl="1">
              <a:buFont typeface="Arial" panose="020B0604020202020204" pitchFamily="34" charset="0"/>
              <a:buChar char="•"/>
            </a:pPr>
            <a:r>
              <a:rPr lang="en-US" sz="1800" dirty="0"/>
              <a:t>Apache Mahout: </a:t>
            </a:r>
            <a:r>
              <a:rPr lang="en-US" sz="1800" dirty="0">
                <a:hlinkClick r:id="rId3"/>
              </a:rPr>
              <a:t>http://mahout.apache.org</a:t>
            </a:r>
            <a:r>
              <a:rPr lang="en-US" sz="1800" dirty="0" smtClean="0">
                <a:hlinkClick r:id="rId3"/>
              </a:rPr>
              <a:t>/</a:t>
            </a:r>
            <a:endParaRPr lang="en-US" sz="1800" dirty="0" smtClean="0"/>
          </a:p>
          <a:p>
            <a:pPr lvl="1">
              <a:buFont typeface="Arial" panose="020B0604020202020204" pitchFamily="34" charset="0"/>
              <a:buChar char="•"/>
            </a:pPr>
            <a:r>
              <a:rPr lang="en-US" sz="1800" dirty="0"/>
              <a:t>Apache </a:t>
            </a:r>
            <a:r>
              <a:rPr lang="en-US" sz="1800" dirty="0" smtClean="0"/>
              <a:t>Spark </a:t>
            </a:r>
            <a:r>
              <a:rPr lang="en-US" sz="1800" dirty="0" err="1" smtClean="0"/>
              <a:t>MLlib</a:t>
            </a:r>
            <a:r>
              <a:rPr lang="en-US" sz="1800" dirty="0" smtClean="0"/>
              <a:t>: </a:t>
            </a:r>
            <a:r>
              <a:rPr lang="en-US" sz="1800" dirty="0">
                <a:hlinkClick r:id="rId4"/>
              </a:rPr>
              <a:t>https://spark.apache.org/mllib</a:t>
            </a:r>
            <a:r>
              <a:rPr lang="en-US" sz="1800" dirty="0" smtClean="0">
                <a:hlinkClick r:id="rId4"/>
              </a:rPr>
              <a:t>/</a:t>
            </a:r>
            <a:endParaRPr lang="en-US" sz="1800" dirty="0" smtClean="0"/>
          </a:p>
          <a:p>
            <a:pPr lvl="1">
              <a:buFont typeface="Arial" panose="020B0604020202020204" pitchFamily="34" charset="0"/>
              <a:buChar char="•"/>
            </a:pPr>
            <a:r>
              <a:rPr lang="en-US" sz="1800" dirty="0"/>
              <a:t>MALLET: </a:t>
            </a:r>
            <a:r>
              <a:rPr lang="en-US" sz="1800" dirty="0">
                <a:hlinkClick r:id="rId5"/>
              </a:rPr>
              <a:t>http://mallet.cs.umass.edu</a:t>
            </a:r>
            <a:r>
              <a:rPr lang="en-US" sz="1800" dirty="0" smtClean="0">
                <a:hlinkClick r:id="rId5"/>
              </a:rPr>
              <a:t>/</a:t>
            </a:r>
            <a:endParaRPr lang="en-US" sz="1800" dirty="0" smtClean="0"/>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Python</a:t>
            </a:r>
          </a:p>
          <a:p>
            <a:pPr lvl="1">
              <a:buFont typeface="Arial" panose="020B0604020202020204" pitchFamily="34" charset="0"/>
              <a:buChar char="•"/>
            </a:pPr>
            <a:r>
              <a:rPr lang="en-US" sz="1800" dirty="0" err="1" smtClean="0"/>
              <a:t>scikit</a:t>
            </a:r>
            <a:r>
              <a:rPr lang="en-US" sz="1800" dirty="0" smtClean="0"/>
              <a:t>-learn:  </a:t>
            </a:r>
            <a:r>
              <a:rPr lang="en-US" sz="1800" dirty="0">
                <a:hlinkClick r:id="rId6"/>
              </a:rPr>
              <a:t>http://scikit-learn.org</a:t>
            </a:r>
            <a:r>
              <a:rPr lang="en-US" sz="1800" dirty="0" smtClean="0">
                <a:hlinkClick r:id="rId6"/>
              </a:rPr>
              <a:t>/</a:t>
            </a:r>
            <a:endParaRPr lang="en-US" sz="1800" dirty="0" smtClean="0"/>
          </a:p>
          <a:p>
            <a:pPr lvl="1">
              <a:buFont typeface="Arial" panose="020B0604020202020204" pitchFamily="34" charset="0"/>
              <a:buChar char="•"/>
            </a:pPr>
            <a:endParaRPr lang="en-US" sz="1800" dirty="0"/>
          </a:p>
          <a:p>
            <a:pPr marL="0" indent="0"/>
            <a:r>
              <a:rPr lang="en-US" sz="1600" dirty="0" smtClean="0"/>
              <a:t>(Note: Neural Network and Deep Learning related libraries are not included here)</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Tree>
    <p:extLst>
      <p:ext uri="{BB962C8B-B14F-4D97-AF65-F5344CB8AC3E}">
        <p14:creationId xmlns:p14="http://schemas.microsoft.com/office/powerpoint/2010/main" val="2689145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Open Discussion on AI</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2"/>
              </a:rPr>
              <a:t>https://</a:t>
            </a:r>
            <a:r>
              <a:rPr lang="en-US" sz="1800" dirty="0" smtClean="0">
                <a:hlinkClick r:id="rId2"/>
              </a:rPr>
              <a:t>theoutline.com/post/2373/is-artificial-intelligence-going-off-the-rails</a:t>
            </a:r>
            <a:endParaRPr lang="en-US" sz="1800" dirty="0" smtClean="0"/>
          </a:p>
          <a:p>
            <a:endParaRPr lang="en-US" sz="1800" dirty="0" smtClean="0"/>
          </a:p>
          <a:p>
            <a:pPr>
              <a:buFont typeface="Arial" panose="020B0604020202020204" pitchFamily="34" charset="0"/>
              <a:buChar char="•"/>
            </a:pPr>
            <a:r>
              <a:rPr lang="en-US" sz="1800" dirty="0" smtClean="0"/>
              <a:t>AI </a:t>
            </a:r>
            <a:r>
              <a:rPr lang="en-US" sz="1800" dirty="0"/>
              <a:t>vs IA (Intelligence Augmentation): </a:t>
            </a:r>
            <a:r>
              <a:rPr lang="en-US" sz="1800" b="1" dirty="0">
                <a:solidFill>
                  <a:srgbClr val="0070C0"/>
                </a:solidFill>
              </a:rPr>
              <a:t>assist humans rather than replace </a:t>
            </a:r>
            <a:r>
              <a:rPr lang="en-US" sz="1800" dirty="0"/>
              <a:t>them</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Everybody </a:t>
            </a:r>
            <a:r>
              <a:rPr lang="en-US" sz="1800" dirty="0"/>
              <a:t>knows that my brain does not operate by having trillions of examples. The mechanisms that work for AI practically today aren’t mirrors of what goes on in the brain.</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More </a:t>
            </a:r>
            <a:r>
              <a:rPr lang="en-US" sz="1800" dirty="0"/>
              <a:t>on the “</a:t>
            </a:r>
            <a:r>
              <a:rPr lang="en-US" sz="1800" b="1" dirty="0">
                <a:solidFill>
                  <a:srgbClr val="0070C0"/>
                </a:solidFill>
              </a:rPr>
              <a:t>clickbait</a:t>
            </a:r>
            <a:r>
              <a:rPr lang="en-US" sz="1800" dirty="0"/>
              <a:t>” end of the public discussion about AI.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symbolic systems program at Stanford [in which computer science students take classes in philosophy, linguistics and other non-STEM disciplines] is a good way to get broader thinking involved in </a:t>
            </a:r>
            <a:r>
              <a:rPr lang="en-US" sz="1800" dirty="0" smtClean="0"/>
              <a:t>tech.</a:t>
            </a:r>
          </a:p>
          <a:p>
            <a:pPr>
              <a:buFont typeface="Arial" panose="020B0604020202020204" pitchFamily="34" charset="0"/>
              <a:buChar char="•"/>
            </a:pPr>
            <a:endParaRPr lang="en-US" sz="1800" dirty="0" smtClean="0"/>
          </a:p>
          <a:p>
            <a:pPr marL="0" indent="0"/>
            <a:r>
              <a:rPr lang="en-US" sz="1400" dirty="0" smtClean="0"/>
              <a:t>(Side bar: HK students are over-fit, Parents needs PCA for their children)</a:t>
            </a:r>
            <a:endParaRPr lang="en-US" sz="1400" dirty="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Tree>
    <p:extLst>
      <p:ext uri="{BB962C8B-B14F-4D97-AF65-F5344CB8AC3E}">
        <p14:creationId xmlns:p14="http://schemas.microsoft.com/office/powerpoint/2010/main" val="2610474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Open Discussion on AI</a:t>
            </a:r>
          </a:p>
        </p:txBody>
      </p:sp>
      <p:sp>
        <p:nvSpPr>
          <p:cNvPr id="7" name="Content Placeholder 1"/>
          <p:cNvSpPr txBox="1">
            <a:spLocks/>
          </p:cNvSpPr>
          <p:nvPr/>
        </p:nvSpPr>
        <p:spPr>
          <a:xfrm>
            <a:off x="395536" y="1772816"/>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One quote saying that “All </a:t>
            </a:r>
            <a:r>
              <a:rPr lang="en-US" sz="1800" dirty="0"/>
              <a:t>models are wrong but some are </a:t>
            </a:r>
            <a:r>
              <a:rPr lang="en-US" sz="1800" dirty="0" smtClean="0"/>
              <a:t>useful”.  Do you trust AI?  (Weather forecast example)</a:t>
            </a:r>
          </a:p>
          <a:p>
            <a:endParaRPr lang="en-US" sz="1800" dirty="0"/>
          </a:p>
          <a:p>
            <a:pPr>
              <a:buFont typeface="Arial" panose="020B0604020202020204" pitchFamily="34" charset="0"/>
              <a:buChar char="•"/>
            </a:pPr>
            <a:r>
              <a:rPr lang="en-US" sz="1800" dirty="0" smtClean="0"/>
              <a:t>Is AI going to </a:t>
            </a:r>
            <a:r>
              <a:rPr lang="en-US" sz="1800" b="1" dirty="0" smtClean="0">
                <a:solidFill>
                  <a:srgbClr val="0070C0"/>
                </a:solidFill>
              </a:rPr>
              <a:t>replace or help </a:t>
            </a:r>
            <a:r>
              <a:rPr lang="en-US" sz="1800" dirty="0" smtClean="0"/>
              <a:t>the people?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What’s the </a:t>
            </a:r>
            <a:r>
              <a:rPr lang="en-US" sz="1800" b="1" dirty="0" smtClean="0">
                <a:solidFill>
                  <a:srgbClr val="0070C0"/>
                </a:solidFill>
              </a:rPr>
              <a:t>social Impact </a:t>
            </a:r>
            <a:r>
              <a:rPr lang="en-US" sz="1800" dirty="0" smtClean="0"/>
              <a:t>on AI?</a:t>
            </a:r>
          </a:p>
          <a:p>
            <a:endParaRPr lang="en-US" sz="1800" dirty="0" smtClean="0"/>
          </a:p>
          <a:p>
            <a:pPr>
              <a:buFont typeface="Arial" panose="020B0604020202020204" pitchFamily="34" charset="0"/>
              <a:buChar char="•"/>
            </a:pPr>
            <a:r>
              <a:rPr lang="en-US" sz="1800" dirty="0" smtClean="0"/>
              <a:t>How much you worry about the </a:t>
            </a:r>
            <a:r>
              <a:rPr lang="en-US" sz="1800" b="1" dirty="0" smtClean="0">
                <a:solidFill>
                  <a:srgbClr val="0070C0"/>
                </a:solidFill>
              </a:rPr>
              <a:t>privacy</a:t>
            </a:r>
            <a:r>
              <a:rPr lang="en-US" sz="1800" dirty="0" smtClean="0"/>
              <a:t>? (Social Media, Instant messaging, Wi-Fi-hotspots, Telecom companies, Electronic Payment records etc.)</a:t>
            </a:r>
          </a:p>
          <a:p>
            <a:pPr lvl="1">
              <a:buFont typeface="Arial" panose="020B0604020202020204" pitchFamily="34" charset="0"/>
              <a:buChar char="•"/>
            </a:pPr>
            <a:endParaRPr lang="en-US" sz="1600" dirty="0"/>
          </a:p>
          <a:p>
            <a:pPr lvl="1"/>
            <a:r>
              <a:rPr lang="en-US" sz="1600" dirty="0" smtClean="0">
                <a:hlinkClick r:id="rId2"/>
              </a:rPr>
              <a:t>http</a:t>
            </a:r>
            <a:r>
              <a:rPr lang="en-US" sz="1600" dirty="0">
                <a:hlinkClick r:id="rId2"/>
              </a:rPr>
              <a:t>://</a:t>
            </a:r>
            <a:r>
              <a:rPr lang="en-US" sz="1600" dirty="0" smtClean="0">
                <a:hlinkClick r:id="rId2"/>
              </a:rPr>
              <a:t>www.wired.co.uk/article/chinese-government-social-credit-score-privacy-invasion</a:t>
            </a:r>
            <a:endParaRPr lang="en-US" sz="16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Tree>
    <p:extLst>
      <p:ext uri="{BB962C8B-B14F-4D97-AF65-F5344CB8AC3E}">
        <p14:creationId xmlns:p14="http://schemas.microsoft.com/office/powerpoint/2010/main" val="37872978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Data Analysis – Historical Tick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Tree>
    <p:extLst>
      <p:ext uri="{BB962C8B-B14F-4D97-AF65-F5344CB8AC3E}">
        <p14:creationId xmlns:p14="http://schemas.microsoft.com/office/powerpoint/2010/main" val="38389502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3061001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683568" y="1812218"/>
            <a:ext cx="6423660" cy="4457700"/>
          </a:xfrm>
          <a:prstGeom prst="rect">
            <a:avLst/>
          </a:prstGeom>
        </p:spPr>
      </p:pic>
    </p:spTree>
    <p:extLst>
      <p:ext uri="{BB962C8B-B14F-4D97-AF65-F5344CB8AC3E}">
        <p14:creationId xmlns:p14="http://schemas.microsoft.com/office/powerpoint/2010/main" val="25166260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16576" r="11000" b="2122"/>
          <a:stretch/>
        </p:blipFill>
        <p:spPr>
          <a:xfrm>
            <a:off x="1303020" y="1576561"/>
            <a:ext cx="6835140" cy="4800600"/>
          </a:xfrm>
          <a:prstGeom prst="rect">
            <a:avLst/>
          </a:prstGeom>
        </p:spPr>
      </p:pic>
    </p:spTree>
    <p:extLst>
      <p:ext uri="{BB962C8B-B14F-4D97-AF65-F5344CB8AC3E}">
        <p14:creationId xmlns:p14="http://schemas.microsoft.com/office/powerpoint/2010/main" val="2606864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pic>
        <p:nvPicPr>
          <p:cNvPr id="2" name="Picture 1" descr="Microsoft Excel - MC32_All_20140401.csv"/>
          <p:cNvPicPr>
            <a:picLocks noChangeAspect="1"/>
          </p:cNvPicPr>
          <p:nvPr/>
        </p:nvPicPr>
        <p:blipFill rotWithShape="1">
          <a:blip r:embed="rId2">
            <a:extLst>
              <a:ext uri="{28A0092B-C50C-407E-A947-70E740481C1C}">
                <a14:useLocalDpi xmlns:a14="http://schemas.microsoft.com/office/drawing/2010/main" val="0"/>
              </a:ext>
            </a:extLst>
          </a:blip>
          <a:srcRect l="583" t="17739" r="46000" b="3027"/>
          <a:stretch/>
        </p:blipFill>
        <p:spPr>
          <a:xfrm>
            <a:off x="2195736" y="1628800"/>
            <a:ext cx="4884420" cy="4678680"/>
          </a:xfrm>
          <a:prstGeom prst="rect">
            <a:avLst/>
          </a:prstGeom>
        </p:spPr>
      </p:pic>
    </p:spTree>
    <p:extLst>
      <p:ext uri="{BB962C8B-B14F-4D97-AF65-F5344CB8AC3E}">
        <p14:creationId xmlns:p14="http://schemas.microsoft.com/office/powerpoint/2010/main" val="14888284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pic>
        <p:nvPicPr>
          <p:cNvPr id="2" name="Picture 1" descr="Microsoft Excel - Formatted_Statistic_Update_20140401.xlsx"/>
          <p:cNvPicPr>
            <a:picLocks noChangeAspect="1"/>
          </p:cNvPicPr>
          <p:nvPr/>
        </p:nvPicPr>
        <p:blipFill rotWithShape="1">
          <a:blip r:embed="rId2">
            <a:extLst>
              <a:ext uri="{28A0092B-C50C-407E-A947-70E740481C1C}">
                <a14:useLocalDpi xmlns:a14="http://schemas.microsoft.com/office/drawing/2010/main" val="0"/>
              </a:ext>
            </a:extLst>
          </a:blip>
          <a:srcRect t="17481" r="15500" b="3156"/>
          <a:stretch/>
        </p:blipFill>
        <p:spPr>
          <a:xfrm>
            <a:off x="539552" y="1674540"/>
            <a:ext cx="7726680" cy="4686300"/>
          </a:xfrm>
          <a:prstGeom prst="rect">
            <a:avLst/>
          </a:prstGeom>
        </p:spPr>
      </p:pic>
    </p:spTree>
    <p:extLst>
      <p:ext uri="{BB962C8B-B14F-4D97-AF65-F5344CB8AC3E}">
        <p14:creationId xmlns:p14="http://schemas.microsoft.com/office/powerpoint/2010/main" val="405550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Search Optimization</a:t>
            </a:r>
          </a:p>
          <a:p>
            <a:pPr lvl="1"/>
            <a:r>
              <a:rPr lang="en-US" sz="1800" dirty="0" smtClean="0"/>
              <a:t>Minimax</a:t>
            </a:r>
          </a:p>
          <a:p>
            <a:pPr lvl="2"/>
            <a:r>
              <a:rPr lang="en-US" sz="1600" dirty="0">
                <a:hlinkClick r:id="rId2"/>
              </a:rPr>
              <a:t>https://</a:t>
            </a:r>
            <a:r>
              <a:rPr lang="en-US" sz="1600" dirty="0" smtClean="0">
                <a:hlinkClick r:id="rId2"/>
              </a:rPr>
              <a:t>www.youtube.com/watch?v=KU9Ch59-4vw</a:t>
            </a:r>
            <a:endParaRPr lang="en-US" sz="1600" dirty="0" smtClean="0"/>
          </a:p>
          <a:p>
            <a:pPr lvl="1"/>
            <a:endParaRPr lang="en-US" sz="1800" dirty="0"/>
          </a:p>
          <a:p>
            <a:pPr lvl="1"/>
            <a:r>
              <a:rPr lang="en-US" sz="1800" dirty="0"/>
              <a:t>Alpha–beta </a:t>
            </a:r>
            <a:r>
              <a:rPr lang="en-US" sz="1800" dirty="0" smtClean="0"/>
              <a:t>pruning</a:t>
            </a:r>
          </a:p>
          <a:p>
            <a:pPr lvl="2"/>
            <a:r>
              <a:rPr lang="en-US" sz="1600" dirty="0">
                <a:hlinkClick r:id="rId3"/>
              </a:rPr>
              <a:t>https://</a:t>
            </a:r>
            <a:r>
              <a:rPr lang="en-US" sz="1600" dirty="0" smtClean="0">
                <a:hlinkClick r:id="rId3"/>
              </a:rPr>
              <a:t>www.youtube.com/watch?v=xBXHtz4Gbdo</a:t>
            </a:r>
            <a:endParaRPr lang="en-US" sz="1600" dirty="0" smtClean="0"/>
          </a:p>
          <a:p>
            <a:pPr lvl="2"/>
            <a:endParaRPr lang="en-US" sz="1600" dirty="0" smtClean="0"/>
          </a:p>
          <a:p>
            <a:pPr marL="457200" lvl="1" indent="0">
              <a:buNone/>
            </a:pPr>
            <a:endParaRPr lang="en-US" sz="1800" dirty="0" smtClean="0"/>
          </a:p>
          <a:p>
            <a:pPr marL="57150" indent="0"/>
            <a:r>
              <a:rPr lang="en-US" sz="1800" b="1" dirty="0" smtClean="0"/>
              <a:t>Key Points</a:t>
            </a:r>
            <a:r>
              <a:rPr lang="en-US" sz="1800" dirty="0" smtClean="0"/>
              <a:t>: State-Space (Complete Information and deterministic), Search Tree (Brute-force, Heuristic, Adversarial), Goal (Score, Weighting)</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Tree>
    <p:extLst>
      <p:ext uri="{BB962C8B-B14F-4D97-AF65-F5344CB8AC3E}">
        <p14:creationId xmlns:p14="http://schemas.microsoft.com/office/powerpoint/2010/main" val="32370851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Case Study: Short Term Price Movement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a:t>
            </a:r>
            <a:r>
              <a:rPr lang="en-US" sz="1800" b="1" dirty="0" smtClean="0">
                <a:solidFill>
                  <a:srgbClr val="0070C0"/>
                </a:solidFill>
              </a:rPr>
              <a:t>ratio </a:t>
            </a:r>
            <a:r>
              <a:rPr lang="en-US" sz="1800" b="1" dirty="0">
                <a:solidFill>
                  <a:srgbClr val="0070C0"/>
                </a:solidFill>
              </a:rPr>
              <a:t>between the best bid and best ask size </a:t>
            </a:r>
            <a:r>
              <a:rPr lang="en-US" sz="1800" dirty="0" smtClean="0"/>
              <a:t>over </a:t>
            </a:r>
            <a:r>
              <a:rPr lang="en-US" sz="1800" dirty="0"/>
              <a:t>a 1-min window.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first few levels (for example 3 levels) of the order book while the top level of the book will have higher weighting. The 1-min duration can also be customized to a shorter or longer duration.</a:t>
            </a:r>
          </a:p>
          <a:p>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7685374"/>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7271075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Case Study: Short Term Price Movement </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data.</a:t>
            </a:r>
            <a:endParaRPr lang="en-US" sz="1800" dirty="0"/>
          </a:p>
          <a:p>
            <a:endParaRPr lang="en-US" sz="1800" dirty="0"/>
          </a:p>
          <a:p>
            <a:pPr lvl="1"/>
            <a:r>
              <a:rPr lang="en-US" sz="1600" dirty="0"/>
              <a:t>L1: Level-1 OBI</a:t>
            </a:r>
          </a:p>
          <a:p>
            <a:pPr lvl="1"/>
            <a:r>
              <a:rPr lang="en-US" sz="1600" dirty="0"/>
              <a:t>L2: Level-2 OBI</a:t>
            </a:r>
          </a:p>
          <a:p>
            <a:pPr lvl="1"/>
            <a:r>
              <a:rPr lang="en-US" sz="1600" dirty="0"/>
              <a:t>L3: Level-3 OBI</a:t>
            </a:r>
          </a:p>
          <a:p>
            <a:pPr lvl="1"/>
            <a:endParaRPr lang="en-US" sz="1600" dirty="0"/>
          </a:p>
          <a:p>
            <a:pPr lvl="1"/>
            <a:r>
              <a:rPr lang="en-US" sz="1600" dirty="0" smtClean="0"/>
              <a:t>Dir: Direction - u(up</a:t>
            </a:r>
            <a:r>
              <a:rPr lang="en-US" sz="1600" dirty="0"/>
              <a:t>) , d (down)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8267"/>
          <a:stretch/>
        </p:blipFill>
        <p:spPr bwMode="auto">
          <a:xfrm>
            <a:off x="4716016" y="1666156"/>
            <a:ext cx="2506441" cy="459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7154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395536" y="5013176"/>
            <a:ext cx="8640960" cy="13681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Level-1 OBI and Level-2 OBI</a:t>
            </a:r>
          </a:p>
          <a:p>
            <a:r>
              <a:rPr lang="en-US" sz="1800" dirty="0"/>
              <a:t>Brown dots: stock going </a:t>
            </a:r>
            <a:r>
              <a:rPr lang="en-US" sz="1800" dirty="0" smtClean="0"/>
              <a:t>up, Blue </a:t>
            </a:r>
            <a:r>
              <a:rPr lang="en-US" sz="1800" dirty="0"/>
              <a:t>dots: stock going down</a:t>
            </a:r>
          </a:p>
          <a:p>
            <a:r>
              <a:rPr lang="en-US" sz="1800" dirty="0"/>
              <a:t>More Brown dots (up) when both Level-1 OBI and Level-2 OBI are positive and vice versa</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76" t="17547" b="4829"/>
          <a:stretch/>
        </p:blipFill>
        <p:spPr bwMode="auto">
          <a:xfrm>
            <a:off x="1259632" y="1571625"/>
            <a:ext cx="5760057"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3502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361628" y="5445224"/>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Decision Tree training results for this Stock to be more likely to go up when:</a:t>
            </a:r>
          </a:p>
          <a:p>
            <a:r>
              <a:rPr lang="en-US" sz="1800" dirty="0" smtClean="0">
                <a:solidFill>
                  <a:srgbClr val="00B050"/>
                </a:solidFill>
              </a:rPr>
              <a:t>Level-1 </a:t>
            </a:r>
            <a:r>
              <a:rPr lang="en-US" sz="1800" dirty="0">
                <a:solidFill>
                  <a:srgbClr val="00B050"/>
                </a:solidFill>
              </a:rPr>
              <a:t>OBI &gt; 0.445379 and Level-2 OBI &gt; 0.429376 and Level-3 OBI &gt; 0.328697</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036" t="18542" r="14366" b="5983"/>
          <a:stretch/>
        </p:blipFill>
        <p:spPr bwMode="auto">
          <a:xfrm>
            <a:off x="395536" y="1677516"/>
            <a:ext cx="52387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865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Case Study: Short Term Price Movement </a:t>
            </a:r>
          </a:p>
        </p:txBody>
      </p:sp>
      <p:sp>
        <p:nvSpPr>
          <p:cNvPr id="7" name="Content Placeholder 1"/>
          <p:cNvSpPr txBox="1">
            <a:spLocks/>
          </p:cNvSpPr>
          <p:nvPr/>
        </p:nvSpPr>
        <p:spPr>
          <a:xfrm>
            <a:off x="2411760" y="5057800"/>
            <a:ext cx="576064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u="sng" dirty="0"/>
              <a:t>Performance</a:t>
            </a:r>
          </a:p>
          <a:p>
            <a:r>
              <a:rPr lang="en-US" sz="1600" dirty="0"/>
              <a:t>Total : 46 + 22 + 20 + 36 = 124</a:t>
            </a:r>
          </a:p>
          <a:p>
            <a:r>
              <a:rPr lang="en-US" sz="1600" dirty="0"/>
              <a:t>Predicted Correctly: 46 + 36 = 82</a:t>
            </a:r>
          </a:p>
          <a:p>
            <a:r>
              <a:rPr lang="en-US" sz="1600" dirty="0"/>
              <a:t>Accuracy: 82/124 = 66.1</a:t>
            </a:r>
            <a:r>
              <a:rPr lang="en-US" sz="1600" dirty="0" smtClean="0"/>
              <a:t>% </a:t>
            </a:r>
            <a:r>
              <a:rPr lang="en-US" sz="1600" i="1" dirty="0" smtClean="0">
                <a:solidFill>
                  <a:srgbClr val="00B050"/>
                </a:solidFill>
              </a:rPr>
              <a:t>(Any Improvement suggestions?)</a:t>
            </a:r>
            <a:endParaRPr lang="en-US" sz="1600" i="1"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071" t="18716" r="20860" b="6670"/>
          <a:stretch/>
        </p:blipFill>
        <p:spPr bwMode="auto">
          <a:xfrm>
            <a:off x="2339751" y="1619275"/>
            <a:ext cx="368617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0450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Further Reading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Hands-on machine learning with </a:t>
            </a:r>
            <a:r>
              <a:rPr lang="en-US" sz="1800" b="1" dirty="0" err="1"/>
              <a:t>scikit</a:t>
            </a:r>
            <a:r>
              <a:rPr lang="en-US" sz="1800" b="1" dirty="0"/>
              <a:t>-learn and </a:t>
            </a:r>
            <a:r>
              <a:rPr lang="en-US" sz="1800" b="1" dirty="0" err="1" smtClean="0"/>
              <a:t>tensorflow</a:t>
            </a:r>
            <a:r>
              <a:rPr lang="en-US" sz="1800" b="1" dirty="0"/>
              <a:t>: </a:t>
            </a:r>
            <a:r>
              <a:rPr lang="en-US" sz="1800" b="1" dirty="0">
                <a:hlinkClick r:id="rId2"/>
              </a:rPr>
              <a:t>http://</a:t>
            </a:r>
            <a:r>
              <a:rPr lang="en-US" sz="1800" b="1" dirty="0" smtClean="0">
                <a:hlinkClick r:id="rId2"/>
              </a:rPr>
              <a:t>shop.oreilly.com/product/0636920052289.do</a:t>
            </a: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Why </a:t>
            </a:r>
            <a:r>
              <a:rPr lang="en-US" sz="1800" b="1" dirty="0"/>
              <a:t>is machine learning in finance so </a:t>
            </a:r>
            <a:r>
              <a:rPr lang="en-US" sz="1800" b="1" dirty="0" smtClean="0"/>
              <a:t>hard</a:t>
            </a:r>
            <a:r>
              <a:rPr lang="en-US" sz="1800" dirty="0" smtClean="0"/>
              <a:t>: </a:t>
            </a:r>
            <a:r>
              <a:rPr lang="en-US" sz="1800" b="1" dirty="0">
                <a:solidFill>
                  <a:srgbClr val="0070C0"/>
                </a:solidFill>
                <a:hlinkClick r:id="rId3"/>
              </a:rPr>
              <a:t>https://www.hardikp.com/2018/02/11/why-is-machine-learning-in-finance-so-hard/</a:t>
            </a:r>
            <a:endParaRPr lang="en-US" sz="1800" b="1" dirty="0">
              <a:solidFill>
                <a:srgbClr val="0070C0"/>
              </a:solidFill>
            </a:endParaRPr>
          </a:p>
          <a:p>
            <a:pPr>
              <a:buFont typeface="Arial" panose="020B0604020202020204" pitchFamily="34" charset="0"/>
              <a:buChar char="•"/>
            </a:pPr>
            <a:endParaRPr lang="en-US" sz="1800" dirty="0" smtClean="0">
              <a:hlinkClick r:id="rId4"/>
            </a:endParaRPr>
          </a:p>
          <a:p>
            <a:pPr>
              <a:buFont typeface="Arial" panose="020B0604020202020204" pitchFamily="34" charset="0"/>
              <a:buChar char="•"/>
            </a:pPr>
            <a:r>
              <a:rPr lang="en-US" sz="1800" dirty="0" smtClean="0">
                <a:hlinkClick r:id="rId4"/>
              </a:rPr>
              <a:t>https</a:t>
            </a:r>
            <a:r>
              <a:rPr lang="en-US" sz="1800" dirty="0">
                <a:hlinkClick r:id="rId4"/>
              </a:rPr>
              <a:t>://</a:t>
            </a:r>
            <a:r>
              <a:rPr lang="en-US" sz="1800" dirty="0" smtClean="0">
                <a:hlinkClick r:id="rId4"/>
              </a:rPr>
              <a:t>github.com/sunggeunkim/Machine-Learning-Trading</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a:t>Interpretable Machine </a:t>
            </a:r>
            <a:r>
              <a:rPr lang="en-US" sz="1800" b="1" dirty="0" smtClean="0"/>
              <a:t>Learning: </a:t>
            </a:r>
            <a:r>
              <a:rPr lang="en-US" sz="1800" dirty="0" smtClean="0">
                <a:hlinkClick r:id="rId5"/>
              </a:rPr>
              <a:t>https</a:t>
            </a:r>
            <a:r>
              <a:rPr lang="en-US" sz="1800" dirty="0">
                <a:hlinkClick r:id="rId5"/>
              </a:rPr>
              <a:t>://christophm.github.io/interpretable-ml-book</a:t>
            </a:r>
            <a:r>
              <a:rPr lang="en-US" sz="1800" dirty="0" smtClean="0">
                <a:hlinkClick r:id="rId5"/>
              </a:rPr>
              <a:t>/</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Tree>
    <p:extLst>
      <p:ext uri="{BB962C8B-B14F-4D97-AF65-F5344CB8AC3E}">
        <p14:creationId xmlns:p14="http://schemas.microsoft.com/office/powerpoint/2010/main" val="3860283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IGN_B_final-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47664" y="4371181"/>
            <a:ext cx="6048672" cy="1362075"/>
          </a:xfrm>
        </p:spPr>
        <p:txBody>
          <a:bodyPr/>
          <a:lstStyle/>
          <a:p>
            <a:r>
              <a:rPr lang="en-US" dirty="0" smtClean="0">
                <a:solidFill>
                  <a:srgbClr val="152E82"/>
                </a:solidFill>
              </a:rPr>
              <a:t>Thank you</a:t>
            </a:r>
            <a:endParaRPr lang="en-US" dirty="0">
              <a:solidFill>
                <a:srgbClr val="152E82"/>
              </a:solidFill>
            </a:endParaRPr>
          </a:p>
        </p:txBody>
      </p:sp>
      <p:sp>
        <p:nvSpPr>
          <p:cNvPr id="4" name="Slide Number Placeholder 3"/>
          <p:cNvSpPr>
            <a:spLocks noGrp="1"/>
          </p:cNvSpPr>
          <p:nvPr>
            <p:ph type="sldNum" sz="quarter" idx="11"/>
          </p:nvPr>
        </p:nvSpPr>
        <p:spPr/>
        <p:txBody>
          <a:bodyPr/>
          <a:lstStyle/>
          <a:p>
            <a:fld id="{302B3540-29DB-9849-B58B-883D2E76A773}" type="slidenum">
              <a:rPr lang="en-US" smtClean="0">
                <a:solidFill>
                  <a:schemeClr val="bg1"/>
                </a:solidFill>
              </a:rPr>
              <a:pPr/>
              <a:t>76</a:t>
            </a:fld>
            <a:endParaRPr lang="en-US" sz="1400" dirty="0">
              <a:solidFill>
                <a:schemeClr val="bg1"/>
              </a:solidFill>
              <a:latin typeface="Arial" charset="0"/>
            </a:endParaRPr>
          </a:p>
        </p:txBody>
      </p:sp>
    </p:spTree>
    <p:extLst>
      <p:ext uri="{BB962C8B-B14F-4D97-AF65-F5344CB8AC3E}">
        <p14:creationId xmlns:p14="http://schemas.microsoft.com/office/powerpoint/2010/main" val="283446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a:t>
            </a:r>
            <a:r>
              <a:rPr lang="en-US" dirty="0"/>
              <a:t>– 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Frame Problem</a:t>
            </a:r>
          </a:p>
          <a:p>
            <a:pPr>
              <a:buFont typeface="Arial" panose="020B0604020202020204" pitchFamily="34" charset="0"/>
              <a:buChar char="•"/>
            </a:pPr>
            <a:r>
              <a:rPr lang="en-US" sz="1800" dirty="0" smtClean="0"/>
              <a:t>A </a:t>
            </a:r>
            <a:r>
              <a:rPr lang="en-US" sz="1800" dirty="0"/>
              <a:t>machine can achieve great success in the field of Chess </a:t>
            </a:r>
            <a:r>
              <a:rPr lang="en-US" sz="1800" dirty="0" smtClean="0"/>
              <a:t>because the </a:t>
            </a:r>
            <a:r>
              <a:rPr lang="en-US" sz="1800" b="1" dirty="0" smtClean="0">
                <a:solidFill>
                  <a:srgbClr val="0070C0"/>
                </a:solidFill>
              </a:rPr>
              <a:t>searching space </a:t>
            </a:r>
            <a:r>
              <a:rPr lang="en-US" sz="1800" b="1" dirty="0">
                <a:solidFill>
                  <a:srgbClr val="0070C0"/>
                </a:solidFill>
              </a:rPr>
              <a:t>is </a:t>
            </a:r>
            <a:r>
              <a:rPr lang="en-US" sz="1800" b="1" dirty="0" smtClean="0">
                <a:solidFill>
                  <a:srgbClr val="0070C0"/>
                </a:solidFill>
              </a:rPr>
              <a:t>limited </a:t>
            </a:r>
            <a:r>
              <a:rPr lang="en-US" sz="1800" dirty="0" smtClean="0"/>
              <a:t>(set </a:t>
            </a:r>
            <a:r>
              <a:rPr lang="en-US" sz="1800" dirty="0"/>
              <a:t>in a certain frame) in </a:t>
            </a:r>
            <a:r>
              <a:rPr lang="en-US" sz="1800" dirty="0" smtClean="0"/>
              <a:t>advance</a:t>
            </a:r>
          </a:p>
          <a:p>
            <a:pPr marL="0" indent="0"/>
            <a:endParaRPr lang="en-US" sz="1800" dirty="0" smtClean="0"/>
          </a:p>
          <a:p>
            <a:pPr>
              <a:buFont typeface="Arial" panose="020B0604020202020204" pitchFamily="34" charset="0"/>
              <a:buChar char="•"/>
            </a:pPr>
            <a:r>
              <a:rPr lang="en-US" sz="1800" dirty="0" smtClean="0"/>
              <a:t>Machine </a:t>
            </a:r>
            <a:r>
              <a:rPr lang="en-US" sz="1800" b="1" dirty="0">
                <a:solidFill>
                  <a:srgbClr val="0070C0"/>
                </a:solidFill>
              </a:rPr>
              <a:t>follow detailed rules set by a </a:t>
            </a:r>
            <a:r>
              <a:rPr lang="en-US" sz="1800" b="1" dirty="0" smtClean="0">
                <a:solidFill>
                  <a:srgbClr val="0070C0"/>
                </a:solidFill>
              </a:rPr>
              <a:t>human</a:t>
            </a:r>
            <a:r>
              <a:rPr lang="en-US" sz="1800" dirty="0" smtClean="0"/>
              <a:t>. It </a:t>
            </a:r>
            <a:r>
              <a:rPr lang="en-US" sz="1800" dirty="0"/>
              <a:t>is far from achieving actual </a:t>
            </a:r>
            <a:r>
              <a:rPr lang="en-US" sz="1800" dirty="0" smtClean="0"/>
              <a:t>AI. Therefore</a:t>
            </a:r>
            <a:r>
              <a:rPr lang="en-US" sz="1800" dirty="0"/>
              <a:t>, the first AI boom cooled down rapidly with disappointment</a:t>
            </a:r>
            <a:r>
              <a:rPr lang="en-US" sz="1800" dirty="0" smtClean="0"/>
              <a:t>.</a:t>
            </a:r>
          </a:p>
          <a:p>
            <a:endParaRPr lang="en-US" sz="1800" dirty="0"/>
          </a:p>
          <a:p>
            <a:endParaRPr lang="en-US" sz="1800" dirty="0" smtClean="0"/>
          </a:p>
          <a:p>
            <a:r>
              <a:rPr lang="en-US" sz="1800" dirty="0" smtClean="0"/>
              <a:t>1997 News – IBM Deep Blue beats World Chess Champion Garry Kasparov</a:t>
            </a:r>
          </a:p>
          <a:p>
            <a:r>
              <a:rPr lang="en-US" sz="1800" dirty="0">
                <a:hlinkClick r:id="rId2"/>
              </a:rPr>
              <a:t>https://</a:t>
            </a:r>
            <a:r>
              <a:rPr lang="en-US" sz="1800" dirty="0" smtClean="0">
                <a:hlinkClick r:id="rId2"/>
              </a:rPr>
              <a:t>en.wikipedia.org/wiki/Deep_Blue_versus_Garry_Kasparov</a:t>
            </a:r>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Tree>
    <p:extLst>
      <p:ext uri="{BB962C8B-B14F-4D97-AF65-F5344CB8AC3E}">
        <p14:creationId xmlns:p14="http://schemas.microsoft.com/office/powerpoint/2010/main" val="1429890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969451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16966</TotalTime>
  <Words>4187</Words>
  <Application>Microsoft Office PowerPoint</Application>
  <PresentationFormat>On-screen Show (4:3)</PresentationFormat>
  <Paragraphs>569</Paragraphs>
  <Slides>76</Slides>
  <Notes>2</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PowerPoint Template-CBF</vt:lpstr>
      <vt:lpstr>Big Data, A.I. and Investing</vt:lpstr>
      <vt:lpstr>Artificial Intelligence &amp; Predictive Analytics</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Second AI Boom </vt:lpstr>
      <vt:lpstr>Introduction to AI – Approaches</vt:lpstr>
      <vt:lpstr>Introduction to AI – Approaches</vt:lpstr>
      <vt:lpstr>Introduction to AI - Third AI Boom (Now)</vt:lpstr>
      <vt:lpstr>Introduction to AI - Third AI Boom (Now)</vt:lpstr>
      <vt:lpstr>Introduction to AI - Third AI Boom (Now)</vt:lpstr>
      <vt:lpstr>Introduction to AI - Third AI Boom (Now)</vt:lpstr>
      <vt:lpstr>Introduction to AI - Third AI Boom (Now)</vt:lpstr>
      <vt:lpstr>Machine Learning – Use Cases</vt:lpstr>
      <vt:lpstr>Machine Learning – Use Cases</vt:lpstr>
      <vt:lpstr>Machine Learning - Use Cases</vt:lpstr>
      <vt:lpstr>Machine Learning - Use Cases</vt:lpstr>
      <vt:lpstr>Machine Learning in Context</vt:lpstr>
      <vt:lpstr>Example – Linear Regression</vt:lpstr>
      <vt:lpstr>Demo - Decision Tree</vt:lpstr>
      <vt:lpstr>Demo – Decision Tree</vt:lpstr>
      <vt:lpstr>Demo – Decision Tree</vt:lpstr>
      <vt:lpstr>Machine Learning - Basics</vt:lpstr>
      <vt:lpstr>Machine Learning - Basics</vt:lpstr>
      <vt:lpstr>Machine Learning - Basics</vt:lpstr>
      <vt:lpstr>Machine Learning - Basics</vt:lpstr>
      <vt:lpstr>Machine Learning - Objective function</vt:lpstr>
      <vt:lpstr>Machine Learning - Gradient Descent</vt:lpstr>
      <vt:lpstr>Machine Learning – Learning Rate</vt:lpstr>
      <vt:lpstr>Machine Learning – Data Set</vt:lpstr>
      <vt:lpstr>Machine Learning - Confusion Matrix</vt:lpstr>
      <vt:lpstr>Machine Learning - ROC curve</vt:lpstr>
      <vt:lpstr>Machine Learning - Workflow</vt:lpstr>
      <vt:lpstr>Machine Learning - Workflow</vt:lpstr>
      <vt:lpstr>Machine Learning - Workflow</vt:lpstr>
      <vt:lpstr>Machine Learning – Linear Regression</vt:lpstr>
      <vt:lpstr>Machine Learning - Decision Tree </vt:lpstr>
      <vt:lpstr>Machine Learning - SVM</vt:lpstr>
      <vt:lpstr>Machine Learning - SVM</vt:lpstr>
      <vt:lpstr>Machine Learning - SVM</vt:lpstr>
      <vt:lpstr>Machine Learning - kNN</vt:lpstr>
      <vt:lpstr>Machine Learning – k-Means Clustering</vt:lpstr>
      <vt:lpstr>Machine Learning - Naive Bayes</vt:lpstr>
      <vt:lpstr>Machine Learning - PCA</vt:lpstr>
      <vt:lpstr>Machine Learning – Market Basket</vt:lpstr>
      <vt:lpstr>Machine Learning – Market Basket</vt:lpstr>
      <vt:lpstr>Machine Learning – Ensemble</vt:lpstr>
      <vt:lpstr>Machine Learning – Ensemble</vt:lpstr>
      <vt:lpstr>Machine Learning – Ensemble</vt:lpstr>
      <vt:lpstr>Machine Learning – Over fit / Under fit</vt:lpstr>
      <vt:lpstr>Machine Learning – Model Capacity</vt:lpstr>
      <vt:lpstr>Machine Learning – Bias-Variance Tradeoff</vt:lpstr>
      <vt:lpstr>Machine Learning – Bias-Variance Tradeoff</vt:lpstr>
      <vt:lpstr>Machine Learning – Regularization</vt:lpstr>
      <vt:lpstr>Machine Learning – Thoughts</vt:lpstr>
      <vt:lpstr>Machine Learning – Tools &amp; API</vt:lpstr>
      <vt:lpstr>Open Discussion on AI</vt:lpstr>
      <vt:lpstr>Open Discussion on AI</vt:lpstr>
      <vt:lpstr>Data Analysis – Historical Tick Data</vt:lpstr>
      <vt:lpstr>Data Analysis – Historical Tick Data</vt:lpstr>
      <vt:lpstr>Data Analysis – Historical Tick Data</vt:lpstr>
      <vt:lpstr>Data Analysis – Historical Tick Data</vt:lpstr>
      <vt:lpstr>Data Analysis – Historical Tick Data</vt:lpstr>
      <vt:lpstr>Data Analysis – Historical Tick Data</vt:lpstr>
      <vt:lpstr>Case Study: Short Term Price Movement </vt:lpstr>
      <vt:lpstr>Case Study: Short Term Price Movement </vt:lpstr>
      <vt:lpstr>Case Study: Short Term Price Movement </vt:lpstr>
      <vt:lpstr>Case Study: Short Term Price Movement </vt:lpstr>
      <vt:lpstr>Case Study: Short Term Price Movement </vt:lpstr>
      <vt:lpstr>Further Reading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Certificate in Big Data, A.I. and Investing</dc:title>
  <dc:creator>Liu Wai Keung</dc:creator>
  <cp:lastModifiedBy>kenl</cp:lastModifiedBy>
  <cp:revision>161</cp:revision>
  <cp:lastPrinted>2013-10-02T07:30:28Z</cp:lastPrinted>
  <dcterms:created xsi:type="dcterms:W3CDTF">2017-10-21T08:09:39Z</dcterms:created>
  <dcterms:modified xsi:type="dcterms:W3CDTF">2018-08-22T02:08:38Z</dcterms:modified>
</cp:coreProperties>
</file>